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notesSlides/notesSlide12.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charts/chart2.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8319" r:id="rId1"/>
  </p:sldMasterIdLst>
  <p:notesMasterIdLst>
    <p:notesMasterId r:id="rId146"/>
  </p:notesMasterIdLst>
  <p:handoutMasterIdLst>
    <p:handoutMasterId r:id="rId147"/>
  </p:handoutMasterIdLst>
  <p:sldIdLst>
    <p:sldId id="4536" r:id="rId2"/>
    <p:sldId id="4537" r:id="rId3"/>
    <p:sldId id="4538" r:id="rId4"/>
    <p:sldId id="4545" r:id="rId5"/>
    <p:sldId id="4546" r:id="rId6"/>
    <p:sldId id="4539" r:id="rId7"/>
    <p:sldId id="4257" r:id="rId8"/>
    <p:sldId id="4258" r:id="rId9"/>
    <p:sldId id="4540" r:id="rId10"/>
    <p:sldId id="4541" r:id="rId11"/>
    <p:sldId id="4548" r:id="rId12"/>
    <p:sldId id="4543" r:id="rId13"/>
    <p:sldId id="4326" r:id="rId14"/>
    <p:sldId id="4331" r:id="rId15"/>
    <p:sldId id="4327" r:id="rId16"/>
    <p:sldId id="4329" r:id="rId17"/>
    <p:sldId id="4330" r:id="rId18"/>
    <p:sldId id="4328" r:id="rId19"/>
    <p:sldId id="4544" r:id="rId20"/>
    <p:sldId id="4201" r:id="rId21"/>
    <p:sldId id="4549" r:id="rId22"/>
    <p:sldId id="4558" r:id="rId23"/>
    <p:sldId id="4550" r:id="rId24"/>
    <p:sldId id="4079" r:id="rId25"/>
    <p:sldId id="4080" r:id="rId26"/>
    <p:sldId id="4081" r:id="rId27"/>
    <p:sldId id="4082" r:id="rId28"/>
    <p:sldId id="4084" r:id="rId29"/>
    <p:sldId id="4551" r:id="rId30"/>
    <p:sldId id="4172" r:id="rId31"/>
    <p:sldId id="4343" r:id="rId32"/>
    <p:sldId id="4173" r:id="rId33"/>
    <p:sldId id="4086" r:id="rId34"/>
    <p:sldId id="4087" r:id="rId35"/>
    <p:sldId id="4088" r:id="rId36"/>
    <p:sldId id="4090" r:id="rId37"/>
    <p:sldId id="4089" r:id="rId38"/>
    <p:sldId id="4091" r:id="rId39"/>
    <p:sldId id="4092" r:id="rId40"/>
    <p:sldId id="4367" r:id="rId41"/>
    <p:sldId id="4368" r:id="rId42"/>
    <p:sldId id="4369" r:id="rId43"/>
    <p:sldId id="4456" r:id="rId44"/>
    <p:sldId id="4457" r:id="rId45"/>
    <p:sldId id="4370" r:id="rId46"/>
    <p:sldId id="4488" r:id="rId47"/>
    <p:sldId id="4489" r:id="rId48"/>
    <p:sldId id="4377" r:id="rId49"/>
    <p:sldId id="4407" r:id="rId50"/>
    <p:sldId id="4379" r:id="rId51"/>
    <p:sldId id="4458" r:id="rId52"/>
    <p:sldId id="4460" r:id="rId53"/>
    <p:sldId id="4461" r:id="rId54"/>
    <p:sldId id="4381" r:id="rId55"/>
    <p:sldId id="4559" r:id="rId56"/>
    <p:sldId id="4552" r:id="rId57"/>
    <p:sldId id="4238" r:id="rId58"/>
    <p:sldId id="4188" r:id="rId59"/>
    <p:sldId id="4097" r:id="rId60"/>
    <p:sldId id="4099" r:id="rId61"/>
    <p:sldId id="4098" r:id="rId62"/>
    <p:sldId id="4100" r:id="rId63"/>
    <p:sldId id="4101" r:id="rId64"/>
    <p:sldId id="4102" r:id="rId65"/>
    <p:sldId id="4103" r:id="rId66"/>
    <p:sldId id="4402" r:id="rId67"/>
    <p:sldId id="4560" r:id="rId68"/>
    <p:sldId id="4553" r:id="rId69"/>
    <p:sldId id="4211" r:id="rId70"/>
    <p:sldId id="4215" r:id="rId71"/>
    <p:sldId id="4108" r:id="rId72"/>
    <p:sldId id="4109" r:id="rId73"/>
    <p:sldId id="4110" r:id="rId74"/>
    <p:sldId id="4472" r:id="rId75"/>
    <p:sldId id="4115" r:id="rId76"/>
    <p:sldId id="4117" r:id="rId77"/>
    <p:sldId id="4118" r:id="rId78"/>
    <p:sldId id="4499" r:id="rId79"/>
    <p:sldId id="4501" r:id="rId80"/>
    <p:sldId id="4502" r:id="rId81"/>
    <p:sldId id="4246" r:id="rId82"/>
    <p:sldId id="4477" r:id="rId83"/>
    <p:sldId id="4503" r:id="rId84"/>
    <p:sldId id="4504" r:id="rId85"/>
    <p:sldId id="4505" r:id="rId86"/>
    <p:sldId id="4506" r:id="rId87"/>
    <p:sldId id="4507" r:id="rId88"/>
    <p:sldId id="4508" r:id="rId89"/>
    <p:sldId id="4509" r:id="rId90"/>
    <p:sldId id="4510" r:id="rId91"/>
    <p:sldId id="4511" r:id="rId92"/>
    <p:sldId id="4512" r:id="rId93"/>
    <p:sldId id="4513" r:id="rId94"/>
    <p:sldId id="4514" r:id="rId95"/>
    <p:sldId id="4515" r:id="rId96"/>
    <p:sldId id="4516" r:id="rId97"/>
    <p:sldId id="4517" r:id="rId98"/>
    <p:sldId id="4518" r:id="rId99"/>
    <p:sldId id="4519" r:id="rId100"/>
    <p:sldId id="4561" r:id="rId101"/>
    <p:sldId id="4554" r:id="rId102"/>
    <p:sldId id="4126" r:id="rId103"/>
    <p:sldId id="4192" r:id="rId104"/>
    <p:sldId id="4443" r:id="rId105"/>
    <p:sldId id="4125" r:id="rId106"/>
    <p:sldId id="4492" r:id="rId107"/>
    <p:sldId id="4479" r:id="rId108"/>
    <p:sldId id="4493" r:id="rId109"/>
    <p:sldId id="4055" r:id="rId110"/>
    <p:sldId id="4494" r:id="rId111"/>
    <p:sldId id="4495" r:id="rId112"/>
    <p:sldId id="4132" r:id="rId113"/>
    <p:sldId id="4134" r:id="rId114"/>
    <p:sldId id="4562" r:id="rId115"/>
    <p:sldId id="4555" r:id="rId116"/>
    <p:sldId id="4222" r:id="rId117"/>
    <p:sldId id="4223" r:id="rId118"/>
    <p:sldId id="4227" r:id="rId119"/>
    <p:sldId id="4140" r:id="rId120"/>
    <p:sldId id="4141" r:id="rId121"/>
    <p:sldId id="4194" r:id="rId122"/>
    <p:sldId id="4146" r:id="rId123"/>
    <p:sldId id="4147" r:id="rId124"/>
    <p:sldId id="4148" r:id="rId125"/>
    <p:sldId id="4149" r:id="rId126"/>
    <p:sldId id="4150" r:id="rId127"/>
    <p:sldId id="4251" r:id="rId128"/>
    <p:sldId id="4151" r:id="rId129"/>
    <p:sldId id="4020" r:id="rId130"/>
    <p:sldId id="4153" r:id="rId131"/>
    <p:sldId id="4563" r:id="rId132"/>
    <p:sldId id="4556" r:id="rId133"/>
    <p:sldId id="4451" r:id="rId134"/>
    <p:sldId id="4235" r:id="rId135"/>
    <p:sldId id="4158" r:id="rId136"/>
    <p:sldId id="4181" r:id="rId137"/>
    <p:sldId id="4159" r:id="rId138"/>
    <p:sldId id="4160" r:id="rId139"/>
    <p:sldId id="4255" r:id="rId140"/>
    <p:sldId id="4182" r:id="rId141"/>
    <p:sldId id="4161" r:id="rId142"/>
    <p:sldId id="3970" r:id="rId143"/>
    <p:sldId id="4564" r:id="rId144"/>
    <p:sldId id="4557" r:id="rId145"/>
  </p:sldIdLst>
  <p:sldSz cx="9144000" cy="6858000" type="screen4x3"/>
  <p:notesSz cx="6900863" cy="9291638"/>
  <p:custDataLst>
    <p:tags r:id="rId148"/>
  </p:custDataLst>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mc="http://schemas.openxmlformats.org/markup-compatibility/2006" xmlns:mv="urn:schemas-microsoft-com:mac:vml" xmlns:p15="http://schemas.microsoft.com/office/powerpoint/2012/main" xmlns="">
        <p15:guide id="1" orient="horz" pos="183">
          <p15:clr>
            <a:srgbClr val="A4A3A4"/>
          </p15:clr>
        </p15:guide>
        <p15:guide id="2" pos="319">
          <p15:clr>
            <a:srgbClr val="A4A3A4"/>
          </p15:clr>
        </p15:guide>
      </p15:sldGuideLst>
    </p:ext>
    <p:ext uri="{2D200454-40CA-4A62-9FC3-DE9A4176ACB9}">
      <p15:notesGuideLst xmlns:mc="http://schemas.openxmlformats.org/markup-compatibility/2006" xmlns:mv="urn:schemas-microsoft-com:mac:vml" xmlns:p15="http://schemas.microsoft.com/office/powerpoint/2012/main" xmlns="">
        <p15:guide id="1" orient="horz" pos="2933" userDrawn="1">
          <p15:clr>
            <a:srgbClr val="A4A3A4"/>
          </p15:clr>
        </p15:guide>
        <p15:guide id="2" pos="2213" userDrawn="1">
          <p15:clr>
            <a:srgbClr val="A4A3A4"/>
          </p15:clr>
        </p15:guide>
        <p15:guide id="3" orient="horz" pos="2927">
          <p15:clr>
            <a:srgbClr val="A4A3A4"/>
          </p15:clr>
        </p15:guide>
        <p15:guide id="4" pos="217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mc="http://schemas.openxmlformats.org/markup-compatibility/2006" xmlns:mv="urn:schemas-microsoft-com:mac:vml" xmlns:p14="http://schemas.microsoft.com/office/powerpoint/2010/main" xmlns="">
          <a:srgbClr val="FF0000"/>
        </p14:laserClr>
      </p:ext>
      <p:ext uri="{2FDB2607-1784-4EEB-B798-7EB5836EED8A}">
        <p14:showMediaCtrls xmlns:mc="http://schemas.openxmlformats.org/markup-compatibility/2006" xmlns:mv="urn:schemas-microsoft-com:mac:vml" xmlns:p14="http://schemas.microsoft.com/office/powerpoint/2010/main" xmlns="" val="1"/>
      </p:ext>
    </p:extLst>
  </p:showPr>
  <p:clrMru>
    <a:srgbClr val="688293"/>
    <a:srgbClr val="458D00"/>
    <a:srgbClr val="19315B"/>
    <a:srgbClr val="093871"/>
    <a:srgbClr val="315871"/>
    <a:srgbClr val="F5F9FC"/>
    <a:srgbClr val="63767C"/>
    <a:srgbClr val="1D80F7"/>
    <a:srgbClr val="93C2FB"/>
    <a:srgbClr val="000000"/>
  </p:clrMru>
  <p:extLst>
    <p:ext uri="{E76CE94A-603C-4142-B9EB-6D1370010A27}">
      <p14:discardImageEditData xmlns:mc="http://schemas.openxmlformats.org/markup-compatibility/2006" xmlns:mv="urn:schemas-microsoft-com:mac:vml" xmlns:p14="http://schemas.microsoft.com/office/powerpoint/2010/main" xmlns="" val="0"/>
    </p:ext>
    <p:ext uri="{D31A062A-798A-4329-ABDD-BBA856620510}">
      <p14:defaultImageDpi xmlns:mc="http://schemas.openxmlformats.org/markup-compatibility/2006" xmlns:mv="urn:schemas-microsoft-com:mac:vml" xmlns:p14="http://schemas.microsoft.com/office/powerpoint/2010/main" xmlns="" val="220"/>
    </p:ext>
    <p:ext uri="{FD5EFAAD-0ECE-453E-9831-46B23BE46B34}">
      <p15:chartTrackingRefBased xmlns:mc="http://schemas.openxmlformats.org/markup-compatibility/2006" xmlns:mv="urn:schemas-microsoft-com:mac:vml"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4" autoAdjust="0"/>
    <p:restoredTop sz="94660"/>
  </p:normalViewPr>
  <p:slideViewPr>
    <p:cSldViewPr snapToGrid="0">
      <p:cViewPr varScale="1">
        <p:scale>
          <a:sx n="110" d="100"/>
          <a:sy n="110" d="100"/>
        </p:scale>
        <p:origin x="-1644" y="-276"/>
      </p:cViewPr>
      <p:guideLst>
        <p:guide orient="horz" pos="183"/>
        <p:guide pos="31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3420" y="-384"/>
      </p:cViewPr>
      <p:guideLst>
        <p:guide orient="horz" pos="2933"/>
        <p:guide orient="horz" pos="2927"/>
        <p:guide pos="2213"/>
        <p:guide pos="2174"/>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tags" Target="tags/tag1.xml"/><Relationship Id="rId15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Sheet1!$B$1</c:f>
              <c:strCache>
                <c:ptCount val="1"/>
                <c:pt idx="0">
                  <c:v>Series 1</c:v>
                </c:pt>
              </c:strCache>
            </c:strRef>
          </c:tx>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axId val="112972928"/>
        <c:axId val="119743616"/>
      </c:barChart>
      <c:catAx>
        <c:axId val="112972928"/>
        <c:scaling>
          <c:orientation val="minMax"/>
        </c:scaling>
        <c:axPos val="b"/>
        <c:numFmt formatCode="General" sourceLinked="0"/>
        <c:tickLblPos val="nextTo"/>
        <c:crossAx val="119743616"/>
        <c:crosses val="autoZero"/>
        <c:auto val="1"/>
        <c:lblAlgn val="ctr"/>
        <c:lblOffset val="100"/>
      </c:catAx>
      <c:valAx>
        <c:axId val="119743616"/>
        <c:scaling>
          <c:orientation val="minMax"/>
        </c:scaling>
        <c:axPos val="l"/>
        <c:majorGridlines/>
        <c:numFmt formatCode="General" sourceLinked="1"/>
        <c:tickLblPos val="nextTo"/>
        <c:crossAx val="112972928"/>
        <c:crosses val="autoZero"/>
        <c:crossBetween val="between"/>
      </c:valAx>
    </c:plotArea>
    <c:legend>
      <c:legendPos val="r"/>
      <c:layout/>
    </c:legend>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Sheet1!$B$1</c:f>
              <c:strCache>
                <c:ptCount val="1"/>
                <c:pt idx="0">
                  <c:v>Series 1</c:v>
                </c:pt>
              </c:strCache>
            </c:strRef>
          </c:tx>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axId val="119792768"/>
        <c:axId val="119794304"/>
      </c:barChart>
      <c:catAx>
        <c:axId val="119792768"/>
        <c:scaling>
          <c:orientation val="minMax"/>
        </c:scaling>
        <c:axPos val="b"/>
        <c:numFmt formatCode="General" sourceLinked="0"/>
        <c:tickLblPos val="nextTo"/>
        <c:crossAx val="119794304"/>
        <c:crosses val="autoZero"/>
        <c:auto val="1"/>
        <c:lblAlgn val="ctr"/>
        <c:lblOffset val="100"/>
      </c:catAx>
      <c:valAx>
        <c:axId val="119794304"/>
        <c:scaling>
          <c:orientation val="minMax"/>
        </c:scaling>
        <c:axPos val="l"/>
        <c:majorGridlines/>
        <c:numFmt formatCode="General" sourceLinked="1"/>
        <c:tickLblPos val="nextTo"/>
        <c:crossAx val="119792768"/>
        <c:crosses val="autoZero"/>
        <c:crossBetween val="between"/>
      </c:valAx>
    </c:plotArea>
    <c:legend>
      <c:legendPos val="r"/>
      <c:layout/>
    </c:legend>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Sheet1!$B$1</c:f>
              <c:strCache>
                <c:ptCount val="1"/>
                <c:pt idx="0">
                  <c:v>Series 1</c:v>
                </c:pt>
              </c:strCache>
            </c:strRef>
          </c:tx>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axId val="119475200"/>
        <c:axId val="119497472"/>
      </c:barChart>
      <c:catAx>
        <c:axId val="119475200"/>
        <c:scaling>
          <c:orientation val="minMax"/>
        </c:scaling>
        <c:axPos val="b"/>
        <c:numFmt formatCode="General" sourceLinked="0"/>
        <c:tickLblPos val="nextTo"/>
        <c:crossAx val="119497472"/>
        <c:crosses val="autoZero"/>
        <c:auto val="1"/>
        <c:lblAlgn val="ctr"/>
        <c:lblOffset val="100"/>
      </c:catAx>
      <c:valAx>
        <c:axId val="119497472"/>
        <c:scaling>
          <c:orientation val="minMax"/>
        </c:scaling>
        <c:axPos val="l"/>
        <c:majorGridlines/>
        <c:numFmt formatCode="General" sourceLinked="1"/>
        <c:tickLblPos val="nextTo"/>
        <c:crossAx val="119475200"/>
        <c:crosses val="autoZero"/>
        <c:crossBetween val="between"/>
      </c:valAx>
    </c:plotArea>
    <c:legend>
      <c:legendPos val="r"/>
      <c:layout/>
    </c:legend>
    <c:plotVisOnly val="1"/>
    <c:dispBlanksAs val="gap"/>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2990850" cy="463550"/>
          </a:xfrm>
          <a:prstGeom prst="rect">
            <a:avLst/>
          </a:prstGeom>
          <a:noFill/>
          <a:ln w="9525">
            <a:noFill/>
            <a:miter lim="800000"/>
            <a:headEnd/>
            <a:tailEnd/>
          </a:ln>
          <a:effectLst/>
        </p:spPr>
        <p:txBody>
          <a:bodyPr vert="horz" wrap="square" lIns="92437" tIns="46217" rIns="92437" bIns="46217" numCol="1" anchor="t" anchorCtr="0" compatLnSpc="1">
            <a:prstTxWarp prst="textNoShape">
              <a:avLst/>
            </a:prstTxWarp>
          </a:bodyPr>
          <a:lstStyle>
            <a:lvl1pPr algn="l" defTabSz="924600" eaLnBrk="1" hangingPunct="1">
              <a:spcBef>
                <a:spcPct val="0"/>
              </a:spcBef>
              <a:defRPr sz="1200">
                <a:latin typeface="Arial" charset="0"/>
                <a:ea typeface="+mn-ea"/>
                <a:cs typeface="+mn-cs"/>
              </a:defRPr>
            </a:lvl1pPr>
          </a:lstStyle>
          <a:p>
            <a:pPr>
              <a:defRPr/>
            </a:pPr>
            <a:endParaRPr lang="en-US"/>
          </a:p>
        </p:txBody>
      </p:sp>
      <p:sp>
        <p:nvSpPr>
          <p:cNvPr id="4099" name="Rectangle 3"/>
          <p:cNvSpPr>
            <a:spLocks noGrp="1" noChangeArrowheads="1"/>
          </p:cNvSpPr>
          <p:nvPr>
            <p:ph type="dt" sz="quarter" idx="1"/>
          </p:nvPr>
        </p:nvSpPr>
        <p:spPr bwMode="auto">
          <a:xfrm>
            <a:off x="3910013" y="1"/>
            <a:ext cx="2990850" cy="463550"/>
          </a:xfrm>
          <a:prstGeom prst="rect">
            <a:avLst/>
          </a:prstGeom>
          <a:noFill/>
          <a:ln w="9525">
            <a:noFill/>
            <a:miter lim="800000"/>
            <a:headEnd/>
            <a:tailEnd/>
          </a:ln>
          <a:effectLst/>
        </p:spPr>
        <p:txBody>
          <a:bodyPr vert="horz" wrap="square" lIns="92437" tIns="46217" rIns="92437" bIns="46217" numCol="1" anchor="t" anchorCtr="0" compatLnSpc="1">
            <a:prstTxWarp prst="textNoShape">
              <a:avLst/>
            </a:prstTxWarp>
          </a:bodyPr>
          <a:lstStyle>
            <a:lvl1pPr algn="r" defTabSz="924600" eaLnBrk="1" hangingPunct="1">
              <a:spcBef>
                <a:spcPct val="0"/>
              </a:spcBef>
              <a:defRPr sz="1200">
                <a:latin typeface="Arial" charset="0"/>
                <a:ea typeface="+mn-ea"/>
                <a:cs typeface="+mn-cs"/>
              </a:defRPr>
            </a:lvl1pPr>
          </a:lstStyle>
          <a:p>
            <a:pPr>
              <a:defRPr/>
            </a:pPr>
            <a:endParaRPr lang="en-US"/>
          </a:p>
        </p:txBody>
      </p:sp>
      <p:sp>
        <p:nvSpPr>
          <p:cNvPr id="251908" name="Line 6"/>
          <p:cNvSpPr>
            <a:spLocks noChangeShapeType="1"/>
          </p:cNvSpPr>
          <p:nvPr/>
        </p:nvSpPr>
        <p:spPr bwMode="auto">
          <a:xfrm>
            <a:off x="1" y="307975"/>
            <a:ext cx="6900863" cy="0"/>
          </a:xfrm>
          <a:prstGeom prst="line">
            <a:avLst/>
          </a:prstGeom>
          <a:noFill/>
          <a:ln w="3175">
            <a:solidFill>
              <a:srgbClr val="000000"/>
            </a:solidFill>
            <a:round/>
            <a:headEnd type="none" w="sm" len="sm"/>
            <a:tailEnd type="none" w="sm" len="sm"/>
          </a:ln>
        </p:spPr>
        <p:txBody>
          <a:bodyPr lIns="91039" tIns="45517" rIns="91039" bIns="45517"/>
          <a:lstStyle/>
          <a:p>
            <a:endParaRPr lang="en-US"/>
          </a:p>
        </p:txBody>
      </p:sp>
      <p:sp>
        <p:nvSpPr>
          <p:cNvPr id="251909" name="Line 7"/>
          <p:cNvSpPr>
            <a:spLocks noChangeShapeType="1"/>
          </p:cNvSpPr>
          <p:nvPr/>
        </p:nvSpPr>
        <p:spPr bwMode="auto">
          <a:xfrm>
            <a:off x="0" y="307975"/>
            <a:ext cx="0" cy="7926388"/>
          </a:xfrm>
          <a:prstGeom prst="line">
            <a:avLst/>
          </a:prstGeom>
          <a:noFill/>
          <a:ln w="3175">
            <a:solidFill>
              <a:srgbClr val="000000"/>
            </a:solidFill>
            <a:round/>
            <a:headEnd type="none" w="sm" len="sm"/>
            <a:tailEnd type="none" w="sm" len="sm"/>
          </a:ln>
        </p:spPr>
        <p:txBody>
          <a:bodyPr lIns="91039" tIns="45517" rIns="91039" bIns="45517"/>
          <a:lstStyle/>
          <a:p>
            <a:endParaRPr lang="en-US"/>
          </a:p>
        </p:txBody>
      </p:sp>
      <p:pic>
        <p:nvPicPr>
          <p:cNvPr id="251910" name="Picture 8"/>
          <p:cNvPicPr>
            <a:picLocks noChangeAspect="1" noChangeArrowheads="1"/>
          </p:cNvPicPr>
          <p:nvPr/>
        </p:nvPicPr>
        <p:blipFill>
          <a:blip r:embed="rId2" cstate="email"/>
          <a:srcRect/>
          <a:stretch>
            <a:fillRect/>
          </a:stretch>
        </p:blipFill>
        <p:spPr bwMode="auto">
          <a:xfrm>
            <a:off x="6748464" y="153989"/>
            <a:ext cx="152400" cy="115887"/>
          </a:xfrm>
          <a:prstGeom prst="rect">
            <a:avLst/>
          </a:prstGeom>
          <a:noFill/>
          <a:ln w="9525">
            <a:noFill/>
            <a:miter lim="800000"/>
            <a:headEnd/>
            <a:tailEnd/>
          </a:ln>
        </p:spPr>
      </p:pic>
      <p:sp>
        <p:nvSpPr>
          <p:cNvPr id="12" name="Footer Placeholder 11"/>
          <p:cNvSpPr>
            <a:spLocks noGrp="1"/>
          </p:cNvSpPr>
          <p:nvPr>
            <p:ph type="ftr" sz="quarter" idx="2"/>
          </p:nvPr>
        </p:nvSpPr>
        <p:spPr>
          <a:xfrm>
            <a:off x="0" y="8826501"/>
            <a:ext cx="2990850" cy="463550"/>
          </a:xfrm>
          <a:prstGeom prst="rect">
            <a:avLst/>
          </a:prstGeom>
        </p:spPr>
        <p:txBody>
          <a:bodyPr vert="horz" lIns="90901" tIns="45452" rIns="90901" bIns="45452" rtlCol="0" anchor="b"/>
          <a:lstStyle>
            <a:lvl1pPr algn="l" eaLnBrk="1" hangingPunct="1">
              <a:defRPr sz="1200">
                <a:latin typeface="Arial" pitchFamily="34" charset="0"/>
                <a:ea typeface="+mn-ea"/>
                <a:cs typeface="+mn-cs"/>
              </a:defRPr>
            </a:lvl1pPr>
          </a:lstStyle>
          <a:p>
            <a:pPr>
              <a:defRPr/>
            </a:pPr>
            <a:endParaRPr lang="en-US"/>
          </a:p>
        </p:txBody>
      </p:sp>
      <p:sp>
        <p:nvSpPr>
          <p:cNvPr id="13" name="Slide Number Placeholder 12"/>
          <p:cNvSpPr>
            <a:spLocks noGrp="1"/>
          </p:cNvSpPr>
          <p:nvPr>
            <p:ph type="sldNum" sz="quarter" idx="3"/>
          </p:nvPr>
        </p:nvSpPr>
        <p:spPr>
          <a:xfrm>
            <a:off x="3908425" y="8826501"/>
            <a:ext cx="2990850" cy="463550"/>
          </a:xfrm>
          <a:prstGeom prst="rect">
            <a:avLst/>
          </a:prstGeom>
        </p:spPr>
        <p:txBody>
          <a:bodyPr vert="horz" wrap="square" lIns="90901" tIns="45452" rIns="90901" bIns="45452" numCol="1" anchor="b" anchorCtr="0" compatLnSpc="1">
            <a:prstTxWarp prst="textNoShape">
              <a:avLst/>
            </a:prstTxWarp>
          </a:bodyPr>
          <a:lstStyle>
            <a:lvl1pPr algn="r" eaLnBrk="1" hangingPunct="1">
              <a:defRPr sz="1200"/>
            </a:lvl1pPr>
          </a:lstStyle>
          <a:p>
            <a:pPr>
              <a:defRPr/>
            </a:pPr>
            <a:fld id="{D3F344E9-F425-4675-A784-766E2B44972D}"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 val="4478135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2990850" cy="463550"/>
          </a:xfrm>
          <a:prstGeom prst="rect">
            <a:avLst/>
          </a:prstGeom>
          <a:noFill/>
          <a:ln w="9525">
            <a:noFill/>
            <a:miter lim="800000"/>
            <a:headEnd/>
            <a:tailEnd/>
          </a:ln>
          <a:effectLst/>
        </p:spPr>
        <p:txBody>
          <a:bodyPr vert="horz" wrap="square" lIns="92437" tIns="46217" rIns="92437" bIns="46217" numCol="1" anchor="t" anchorCtr="0" compatLnSpc="1">
            <a:prstTxWarp prst="textNoShape">
              <a:avLst/>
            </a:prstTxWarp>
          </a:bodyPr>
          <a:lstStyle>
            <a:lvl1pPr algn="l" defTabSz="924600" eaLnBrk="1" hangingPunct="1">
              <a:spcBef>
                <a:spcPct val="0"/>
              </a:spcBef>
              <a:defRPr sz="1200">
                <a:latin typeface="Arial" charset="0"/>
                <a:ea typeface="+mn-ea"/>
                <a:cs typeface="+mn-cs"/>
              </a:defRPr>
            </a:lvl1pPr>
          </a:lstStyle>
          <a:p>
            <a:pPr>
              <a:defRPr/>
            </a:pPr>
            <a:endParaRPr lang="en-US"/>
          </a:p>
        </p:txBody>
      </p:sp>
      <p:sp>
        <p:nvSpPr>
          <p:cNvPr id="3075" name="Rectangle 3"/>
          <p:cNvSpPr>
            <a:spLocks noGrp="1" noChangeArrowheads="1"/>
          </p:cNvSpPr>
          <p:nvPr>
            <p:ph type="dt" idx="1"/>
          </p:nvPr>
        </p:nvSpPr>
        <p:spPr bwMode="auto">
          <a:xfrm>
            <a:off x="3910013" y="1"/>
            <a:ext cx="2990850" cy="463550"/>
          </a:xfrm>
          <a:prstGeom prst="rect">
            <a:avLst/>
          </a:prstGeom>
          <a:noFill/>
          <a:ln w="9525">
            <a:noFill/>
            <a:miter lim="800000"/>
            <a:headEnd/>
            <a:tailEnd/>
          </a:ln>
          <a:effectLst/>
        </p:spPr>
        <p:txBody>
          <a:bodyPr vert="horz" wrap="square" lIns="92437" tIns="46217" rIns="92437" bIns="46217" numCol="1" anchor="t" anchorCtr="0" compatLnSpc="1">
            <a:prstTxWarp prst="textNoShape">
              <a:avLst/>
            </a:prstTxWarp>
          </a:bodyPr>
          <a:lstStyle>
            <a:lvl1pPr algn="r" defTabSz="924600" eaLnBrk="1" hangingPunct="1">
              <a:spcBef>
                <a:spcPct val="0"/>
              </a:spcBef>
              <a:defRPr sz="1200">
                <a:latin typeface="Arial" charset="0"/>
                <a:ea typeface="+mn-ea"/>
                <a:cs typeface="+mn-cs"/>
              </a:defRPr>
            </a:lvl1pPr>
          </a:lstStyle>
          <a:p>
            <a:pPr>
              <a:defRPr/>
            </a:pPr>
            <a:endParaRPr lang="en-US"/>
          </a:p>
        </p:txBody>
      </p:sp>
      <p:sp>
        <p:nvSpPr>
          <p:cNvPr id="136196" name="Rectangle 4"/>
          <p:cNvSpPr>
            <a:spLocks noGrp="1" noRot="1" noChangeAspect="1" noChangeArrowheads="1" noTextEdit="1"/>
          </p:cNvSpPr>
          <p:nvPr>
            <p:ph type="sldImg" idx="2"/>
          </p:nvPr>
        </p:nvSpPr>
        <p:spPr bwMode="auto">
          <a:xfrm>
            <a:off x="1130300" y="696913"/>
            <a:ext cx="4643438" cy="3484562"/>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20752" y="4414839"/>
            <a:ext cx="5059363" cy="4179887"/>
          </a:xfrm>
          <a:prstGeom prst="rect">
            <a:avLst/>
          </a:prstGeom>
          <a:noFill/>
          <a:ln w="9525">
            <a:noFill/>
            <a:miter lim="800000"/>
            <a:headEnd/>
            <a:tailEnd/>
          </a:ln>
          <a:effectLst/>
        </p:spPr>
        <p:txBody>
          <a:bodyPr vert="horz" wrap="square" lIns="92437" tIns="46217" rIns="92437" bIns="4621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8089"/>
            <a:ext cx="2990850" cy="463550"/>
          </a:xfrm>
          <a:prstGeom prst="rect">
            <a:avLst/>
          </a:prstGeom>
          <a:noFill/>
          <a:ln w="9525">
            <a:noFill/>
            <a:miter lim="800000"/>
            <a:headEnd/>
            <a:tailEnd/>
          </a:ln>
          <a:effectLst/>
        </p:spPr>
        <p:txBody>
          <a:bodyPr vert="horz" wrap="square" lIns="92437" tIns="46217" rIns="92437" bIns="46217" numCol="1" anchor="b" anchorCtr="0" compatLnSpc="1">
            <a:prstTxWarp prst="textNoShape">
              <a:avLst/>
            </a:prstTxWarp>
          </a:bodyPr>
          <a:lstStyle>
            <a:lvl1pPr algn="l" defTabSz="924600" eaLnBrk="1" hangingPunct="1">
              <a:spcBef>
                <a:spcPct val="0"/>
              </a:spcBef>
              <a:defRPr sz="1200">
                <a:latin typeface="Arial" charset="0"/>
                <a:ea typeface="+mn-ea"/>
                <a:cs typeface="+mn-cs"/>
              </a:defRPr>
            </a:lvl1pPr>
          </a:lstStyle>
          <a:p>
            <a:pPr>
              <a:defRPr/>
            </a:pPr>
            <a:endParaRPr lang="en-US"/>
          </a:p>
        </p:txBody>
      </p:sp>
      <p:sp>
        <p:nvSpPr>
          <p:cNvPr id="3079" name="Rectangle 7"/>
          <p:cNvSpPr>
            <a:spLocks noGrp="1" noChangeArrowheads="1"/>
          </p:cNvSpPr>
          <p:nvPr>
            <p:ph type="sldNum" sz="quarter" idx="5"/>
          </p:nvPr>
        </p:nvSpPr>
        <p:spPr bwMode="auto">
          <a:xfrm>
            <a:off x="3910013" y="8828089"/>
            <a:ext cx="2990850" cy="463550"/>
          </a:xfrm>
          <a:prstGeom prst="rect">
            <a:avLst/>
          </a:prstGeom>
          <a:noFill/>
          <a:ln w="9525">
            <a:noFill/>
            <a:miter lim="800000"/>
            <a:headEnd/>
            <a:tailEnd/>
          </a:ln>
          <a:effectLst/>
        </p:spPr>
        <p:txBody>
          <a:bodyPr vert="horz" wrap="square" lIns="92437" tIns="46217" rIns="92437" bIns="46217" numCol="1" anchor="b" anchorCtr="0" compatLnSpc="1">
            <a:prstTxWarp prst="textNoShape">
              <a:avLst/>
            </a:prstTxWarp>
          </a:bodyPr>
          <a:lstStyle>
            <a:lvl1pPr algn="r" defTabSz="920328" eaLnBrk="1" hangingPunct="1">
              <a:defRPr sz="1200"/>
            </a:lvl1pPr>
          </a:lstStyle>
          <a:p>
            <a:pPr>
              <a:defRPr/>
            </a:pPr>
            <a:r>
              <a:rPr lang="en-US"/>
              <a:t>‹#›</a:t>
            </a:r>
          </a:p>
        </p:txBody>
      </p:sp>
    </p:spTree>
    <p:extLst>
      <p:ext uri="{BB962C8B-B14F-4D97-AF65-F5344CB8AC3E}">
        <p14:creationId xmlns:mc="http://schemas.openxmlformats.org/markup-compatibility/2006" xmlns:mv="urn:schemas-microsoft-com:mac:vml" xmlns:p14="http://schemas.microsoft.com/office/powerpoint/2010/main" xmlns="" val="75481730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0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r>
              <a:rPr lang="en-US" smtClean="0"/>
              <a:t>‹#›</a:t>
            </a:r>
            <a:endParaRPr lang="en-US"/>
          </a:p>
        </p:txBody>
      </p:sp>
    </p:spTree>
    <p:extLst>
      <p:ext uri="{BB962C8B-B14F-4D97-AF65-F5344CB8AC3E}">
        <p14:creationId xmlns:mc="http://schemas.openxmlformats.org/markup-compatibility/2006" xmlns:mv="urn:schemas-microsoft-com:mac:vml" xmlns:p14="http://schemas.microsoft.com/office/powerpoint/2010/main" xmlns="" val="2117765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5682" name="Slide Image Placeholder 1"/>
          <p:cNvSpPr>
            <a:spLocks noGrp="1" noRot="1" noChangeAspect="1" noTextEdit="1"/>
          </p:cNvSpPr>
          <p:nvPr>
            <p:ph type="sldImg"/>
          </p:nvPr>
        </p:nvSpPr>
        <p:spPr>
          <a:ln/>
        </p:spPr>
      </p:sp>
      <p:sp>
        <p:nvSpPr>
          <p:cNvPr id="1735683" name="Notes Placeholder 2"/>
          <p:cNvSpPr>
            <a:spLocks noGrp="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dirty="0" smtClean="0">
              <a:latin typeface="Arial" pitchFamily="34" charset="0"/>
              <a:ea typeface="ＭＳ Ｐゴシック" pitchFamily="34" charset="-128"/>
            </a:endParaRPr>
          </a:p>
        </p:txBody>
      </p:sp>
      <p:sp>
        <p:nvSpPr>
          <p:cNvPr id="1735684"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defTabSz="898950" eaLnBrk="0" hangingPunct="0">
              <a:defRPr sz="2400">
                <a:solidFill>
                  <a:schemeClr val="tx1"/>
                </a:solidFill>
                <a:latin typeface="Arial" pitchFamily="34" charset="0"/>
                <a:ea typeface="ＭＳ Ｐゴシック" pitchFamily="34" charset="-128"/>
              </a:defRPr>
            </a:lvl1pPr>
            <a:lvl2pPr marL="727869" indent="-279950" defTabSz="898950" eaLnBrk="0" hangingPunct="0">
              <a:defRPr sz="2400">
                <a:solidFill>
                  <a:schemeClr val="tx1"/>
                </a:solidFill>
                <a:latin typeface="Arial" pitchFamily="34" charset="0"/>
                <a:ea typeface="ＭＳ Ｐゴシック" pitchFamily="34" charset="-128"/>
              </a:defRPr>
            </a:lvl2pPr>
            <a:lvl3pPr marL="1119799" indent="-223960" defTabSz="898950" eaLnBrk="0" hangingPunct="0">
              <a:defRPr sz="2400">
                <a:solidFill>
                  <a:schemeClr val="tx1"/>
                </a:solidFill>
                <a:latin typeface="Arial" pitchFamily="34" charset="0"/>
                <a:ea typeface="ＭＳ Ｐゴシック" pitchFamily="34" charset="-128"/>
              </a:defRPr>
            </a:lvl3pPr>
            <a:lvl4pPr marL="1567719" indent="-223960" defTabSz="898950" eaLnBrk="0" hangingPunct="0">
              <a:defRPr sz="2400">
                <a:solidFill>
                  <a:schemeClr val="tx1"/>
                </a:solidFill>
                <a:latin typeface="Arial" pitchFamily="34" charset="0"/>
                <a:ea typeface="ＭＳ Ｐゴシック" pitchFamily="34" charset="-128"/>
              </a:defRPr>
            </a:lvl4pPr>
            <a:lvl5pPr marL="2015638" indent="-223960" defTabSz="898950" eaLnBrk="0" hangingPunct="0">
              <a:defRPr sz="2400">
                <a:solidFill>
                  <a:schemeClr val="tx1"/>
                </a:solidFill>
                <a:latin typeface="Arial" pitchFamily="34" charset="0"/>
                <a:ea typeface="ＭＳ Ｐゴシック" pitchFamily="34" charset="-128"/>
              </a:defRPr>
            </a:lvl5pPr>
            <a:lvl6pPr marL="2463558" indent="-223960" defTabSz="89895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11477" indent="-223960" defTabSz="89895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59397" indent="-223960" defTabSz="89895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07316" indent="-223960" defTabSz="89895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dirty="0">
                <a:solidFill>
                  <a:prstClr val="black"/>
                </a:solidFill>
              </a:rPr>
              <a:t>‹#›</a:t>
            </a:r>
          </a:p>
        </p:txBody>
      </p:sp>
    </p:spTree>
    <p:extLst>
      <p:ext uri="{BB962C8B-B14F-4D97-AF65-F5344CB8AC3E}">
        <p14:creationId xmlns:mc="http://schemas.openxmlformats.org/markup-compatibility/2006" xmlns:mv="urn:schemas-microsoft-com:mac:vml" xmlns:p14="http://schemas.microsoft.com/office/powerpoint/2010/main" xmlns="" val="123005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874" name="Slide Image Placeholder 1"/>
          <p:cNvSpPr>
            <a:spLocks noGrp="1" noRot="1" noChangeAspect="1" noTextEdit="1"/>
          </p:cNvSpPr>
          <p:nvPr>
            <p:ph type="sldImg"/>
          </p:nvPr>
        </p:nvSpPr>
        <p:spPr>
          <a:ln/>
        </p:spPr>
      </p:sp>
      <p:sp>
        <p:nvSpPr>
          <p:cNvPr id="1743875" name="Notes Placeholder 2"/>
          <p:cNvSpPr>
            <a:spLocks noGrp="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dirty="0" smtClean="0">
              <a:latin typeface="Arial" pitchFamily="34" charset="0"/>
              <a:ea typeface="ＭＳ Ｐゴシック" pitchFamily="34" charset="-128"/>
            </a:endParaRPr>
          </a:p>
        </p:txBody>
      </p:sp>
      <p:sp>
        <p:nvSpPr>
          <p:cNvPr id="1743876"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defTabSz="898950" eaLnBrk="0" hangingPunct="0">
              <a:defRPr sz="2400">
                <a:solidFill>
                  <a:schemeClr val="tx1"/>
                </a:solidFill>
                <a:latin typeface="Arial" pitchFamily="34" charset="0"/>
                <a:ea typeface="ＭＳ Ｐゴシック" pitchFamily="34" charset="-128"/>
              </a:defRPr>
            </a:lvl1pPr>
            <a:lvl2pPr marL="727869" indent="-279950" defTabSz="898950" eaLnBrk="0" hangingPunct="0">
              <a:defRPr sz="2400">
                <a:solidFill>
                  <a:schemeClr val="tx1"/>
                </a:solidFill>
                <a:latin typeface="Arial" pitchFamily="34" charset="0"/>
                <a:ea typeface="ＭＳ Ｐゴシック" pitchFamily="34" charset="-128"/>
              </a:defRPr>
            </a:lvl2pPr>
            <a:lvl3pPr marL="1119799" indent="-223960" defTabSz="898950" eaLnBrk="0" hangingPunct="0">
              <a:defRPr sz="2400">
                <a:solidFill>
                  <a:schemeClr val="tx1"/>
                </a:solidFill>
                <a:latin typeface="Arial" pitchFamily="34" charset="0"/>
                <a:ea typeface="ＭＳ Ｐゴシック" pitchFamily="34" charset="-128"/>
              </a:defRPr>
            </a:lvl3pPr>
            <a:lvl4pPr marL="1567719" indent="-223960" defTabSz="898950" eaLnBrk="0" hangingPunct="0">
              <a:defRPr sz="2400">
                <a:solidFill>
                  <a:schemeClr val="tx1"/>
                </a:solidFill>
                <a:latin typeface="Arial" pitchFamily="34" charset="0"/>
                <a:ea typeface="ＭＳ Ｐゴシック" pitchFamily="34" charset="-128"/>
              </a:defRPr>
            </a:lvl4pPr>
            <a:lvl5pPr marL="2015638" indent="-223960" defTabSz="898950" eaLnBrk="0" hangingPunct="0">
              <a:defRPr sz="2400">
                <a:solidFill>
                  <a:schemeClr val="tx1"/>
                </a:solidFill>
                <a:latin typeface="Arial" pitchFamily="34" charset="0"/>
                <a:ea typeface="ＭＳ Ｐゴシック" pitchFamily="34" charset="-128"/>
              </a:defRPr>
            </a:lvl5pPr>
            <a:lvl6pPr marL="2463558" indent="-223960" defTabSz="89895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11477" indent="-223960" defTabSz="89895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59397" indent="-223960" defTabSz="89895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07316" indent="-223960" defTabSz="89895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dirty="0">
                <a:solidFill>
                  <a:prstClr val="black"/>
                </a:solidFill>
              </a:rPr>
              <a:t>‹#›</a:t>
            </a:r>
          </a:p>
        </p:txBody>
      </p:sp>
    </p:spTree>
    <p:extLst>
      <p:ext uri="{BB962C8B-B14F-4D97-AF65-F5344CB8AC3E}">
        <p14:creationId xmlns:mc="http://schemas.openxmlformats.org/markup-compatibility/2006" xmlns:mv="urn:schemas-microsoft-com:mac:vml" xmlns:p14="http://schemas.microsoft.com/office/powerpoint/2010/main" xmlns="" val="4171315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212996" name="Slide Number Placeholder 3"/>
          <p:cNvSpPr>
            <a:spLocks noGrp="1"/>
          </p:cNvSpPr>
          <p:nvPr>
            <p:ph type="sldNum" sz="quarter" idx="5"/>
          </p:nvPr>
        </p:nvSpPr>
        <p:spPr>
          <a:noFill/>
        </p:spPr>
        <p:txBody>
          <a:bodyPr/>
          <a:lstStyle/>
          <a:p>
            <a:pPr defTabSz="918735"/>
            <a:fld id="{3AE3B8D7-0814-4EB2-A045-A462336716D2}" type="slidenum">
              <a:rPr lang="en-US" smtClean="0"/>
              <a:pPr defTabSz="918735"/>
              <a:t>129</a:t>
            </a:fld>
            <a:endParaRPr lang="en-US" smtClean="0"/>
          </a:p>
        </p:txBody>
      </p:sp>
    </p:spTree>
    <p:extLst>
      <p:ext uri="{BB962C8B-B14F-4D97-AF65-F5344CB8AC3E}">
        <p14:creationId xmlns:mc="http://schemas.openxmlformats.org/markup-compatibility/2006" xmlns:mv="urn:schemas-microsoft-com:mac:vml" xmlns:p14="http://schemas.microsoft.com/office/powerpoint/2010/main" xmlns="" val="2844323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212996" name="Slide Number Placeholder 3"/>
          <p:cNvSpPr>
            <a:spLocks noGrp="1"/>
          </p:cNvSpPr>
          <p:nvPr>
            <p:ph type="sldNum" sz="quarter" idx="5"/>
          </p:nvPr>
        </p:nvSpPr>
        <p:spPr>
          <a:noFill/>
        </p:spPr>
        <p:txBody>
          <a:bodyPr/>
          <a:lstStyle/>
          <a:p>
            <a:pPr defTabSz="918735"/>
            <a:fld id="{3AE3B8D7-0814-4EB2-A045-A462336716D2}" type="slidenum">
              <a:rPr lang="en-US" smtClean="0"/>
              <a:pPr defTabSz="918735"/>
              <a:t>130</a:t>
            </a:fld>
            <a:endParaRPr lang="en-US" smtClean="0"/>
          </a:p>
        </p:txBody>
      </p:sp>
    </p:spTree>
    <p:extLst>
      <p:ext uri="{BB962C8B-B14F-4D97-AF65-F5344CB8AC3E}">
        <p14:creationId xmlns:mc="http://schemas.openxmlformats.org/markup-compatibility/2006" xmlns:mv="urn:schemas-microsoft-com:mac:vml" xmlns:p14="http://schemas.microsoft.com/office/powerpoint/2010/main" xmlns="" val="2844323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a:ln/>
        </p:spPr>
      </p:sp>
      <p:sp>
        <p:nvSpPr>
          <p:cNvPr id="301059" name="Notes Placeholder 2"/>
          <p:cNvSpPr>
            <a:spLocks noGrp="1"/>
          </p:cNvSpPr>
          <p:nvPr>
            <p:ph type="body" idx="1"/>
          </p:nvPr>
        </p:nvSpPr>
        <p:spPr>
          <a:noFill/>
          <a:ln/>
        </p:spPr>
        <p:txBody>
          <a:bodyPr/>
          <a:lstStyle/>
          <a:p>
            <a:endParaRPr lang="en-US">
              <a:latin typeface="Arial" pitchFamily="-103" charset="0"/>
              <a:ea typeface="ＭＳ Ｐゴシック" pitchFamily="-103" charset="-128"/>
              <a:cs typeface="ＭＳ Ｐゴシック" pitchFamily="-103" charset="-128"/>
            </a:endParaRPr>
          </a:p>
        </p:txBody>
      </p:sp>
      <p:sp>
        <p:nvSpPr>
          <p:cNvPr id="301060" name="Slide Number Placeholder 3"/>
          <p:cNvSpPr>
            <a:spLocks noGrp="1"/>
          </p:cNvSpPr>
          <p:nvPr>
            <p:ph type="sldNum" sz="quarter" idx="5"/>
          </p:nvPr>
        </p:nvSpPr>
        <p:spPr>
          <a:noFill/>
        </p:spPr>
        <p:txBody>
          <a:bodyPr/>
          <a:lstStyle/>
          <a:p>
            <a:pPr defTabSz="922338"/>
            <a:fld id="{A81B89C1-1FB9-4345-9FB0-E218863A7698}" type="slidenum">
              <a:rPr lang="en-US">
                <a:solidFill>
                  <a:srgbClr val="000000"/>
                </a:solidFill>
              </a:rPr>
              <a:pPr defTabSz="922338"/>
              <a:t>74</a:t>
            </a:fld>
            <a:endParaRPr lang="en-US">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 val="1852956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Slide Image Placeholder 1"/>
          <p:cNvSpPr>
            <a:spLocks noGrp="1" noRot="1" noChangeAspect="1" noTextEdit="1"/>
          </p:cNvSpPr>
          <p:nvPr>
            <p:ph type="sldImg"/>
          </p:nvPr>
        </p:nvSpPr>
        <p:spPr>
          <a:ln/>
        </p:spPr>
      </p:sp>
      <p:sp>
        <p:nvSpPr>
          <p:cNvPr id="624643" name="Notes Placeholder 2"/>
          <p:cNvSpPr>
            <a:spLocks noGrp="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dirty="0" smtClean="0">
              <a:latin typeface="Arial" pitchFamily="34" charset="0"/>
              <a:ea typeface="ＭＳ Ｐゴシック" pitchFamily="34" charset="-128"/>
            </a:endParaRPr>
          </a:p>
        </p:txBody>
      </p:sp>
      <p:sp>
        <p:nvSpPr>
          <p:cNvPr id="624644"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defTabSz="901993" eaLnBrk="0" hangingPunct="0">
              <a:defRPr sz="2400">
                <a:solidFill>
                  <a:schemeClr val="tx1"/>
                </a:solidFill>
                <a:latin typeface="Arial" pitchFamily="34" charset="0"/>
                <a:ea typeface="ＭＳ Ｐゴシック" pitchFamily="34" charset="-128"/>
              </a:defRPr>
            </a:lvl1pPr>
            <a:lvl2pPr marL="727815" indent="-279928" defTabSz="901993" eaLnBrk="0" hangingPunct="0">
              <a:defRPr sz="2400">
                <a:solidFill>
                  <a:schemeClr val="tx1"/>
                </a:solidFill>
                <a:latin typeface="Arial" pitchFamily="34" charset="0"/>
                <a:ea typeface="ＭＳ Ｐゴシック" pitchFamily="34" charset="-128"/>
              </a:defRPr>
            </a:lvl2pPr>
            <a:lvl3pPr marL="1119717" indent="-223943" defTabSz="901993" eaLnBrk="0" hangingPunct="0">
              <a:defRPr sz="2400">
                <a:solidFill>
                  <a:schemeClr val="tx1"/>
                </a:solidFill>
                <a:latin typeface="Arial" pitchFamily="34" charset="0"/>
                <a:ea typeface="ＭＳ Ｐゴシック" pitchFamily="34" charset="-128"/>
              </a:defRPr>
            </a:lvl3pPr>
            <a:lvl4pPr marL="1567603" indent="-223943" defTabSz="901993" eaLnBrk="0" hangingPunct="0">
              <a:defRPr sz="2400">
                <a:solidFill>
                  <a:schemeClr val="tx1"/>
                </a:solidFill>
                <a:latin typeface="Arial" pitchFamily="34" charset="0"/>
                <a:ea typeface="ＭＳ Ｐゴシック" pitchFamily="34" charset="-128"/>
              </a:defRPr>
            </a:lvl4pPr>
            <a:lvl5pPr marL="2015488" indent="-223943" defTabSz="901993" eaLnBrk="0" hangingPunct="0">
              <a:defRPr sz="2400">
                <a:solidFill>
                  <a:schemeClr val="tx1"/>
                </a:solidFill>
                <a:latin typeface="Arial" pitchFamily="34" charset="0"/>
                <a:ea typeface="ＭＳ Ｐゴシック" pitchFamily="34" charset="-128"/>
              </a:defRPr>
            </a:lvl5pPr>
            <a:lvl6pPr marL="2463375" indent="-223943" defTabSz="90199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11261" indent="-223943" defTabSz="90199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59148" indent="-223943" defTabSz="90199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07034" indent="-223943" defTabSz="90199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dirty="0">
                <a:solidFill>
                  <a:prstClr val="black"/>
                </a:solidFill>
              </a:rPr>
              <a:t>‹#›</a:t>
            </a:r>
          </a:p>
        </p:txBody>
      </p:sp>
    </p:spTree>
    <p:extLst>
      <p:ext uri="{BB962C8B-B14F-4D97-AF65-F5344CB8AC3E}">
        <p14:creationId xmlns:mc="http://schemas.openxmlformats.org/markup-compatibility/2006" xmlns:mv="urn:schemas-microsoft-com:mac:vml" xmlns:p14="http://schemas.microsoft.com/office/powerpoint/2010/main" xmlns="" val="3668490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endParaRPr lang="en-US">
              <a:latin typeface="Arial" pitchFamily="-105" charset="0"/>
              <a:ea typeface="ＭＳ Ｐゴシック" pitchFamily="-105" charset="-128"/>
              <a:cs typeface="ＭＳ Ｐゴシック" pitchFamily="-105" charset="-128"/>
            </a:endParaRPr>
          </a:p>
        </p:txBody>
      </p:sp>
      <p:sp>
        <p:nvSpPr>
          <p:cNvPr id="145412" name="Slide Number Placeholder 3"/>
          <p:cNvSpPr>
            <a:spLocks noGrp="1"/>
          </p:cNvSpPr>
          <p:nvPr>
            <p:ph type="sldNum" sz="quarter" idx="5"/>
          </p:nvPr>
        </p:nvSpPr>
        <p:spPr>
          <a:noFill/>
        </p:spPr>
        <p:txBody>
          <a:bodyPr/>
          <a:lstStyle/>
          <a:p>
            <a:pPr defTabSz="914400"/>
            <a:r>
              <a:rPr lang="en-US">
                <a:solidFill>
                  <a:srgbClr val="000000"/>
                </a:solidFill>
                <a:latin typeface="Arial" pitchFamily="-105" charset="0"/>
                <a:ea typeface="ＭＳ Ｐゴシック" pitchFamily="-105" charset="-128"/>
                <a:cs typeface="ＭＳ Ｐゴシック" pitchFamily="-105" charset="-128"/>
              </a:rPr>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endParaRPr lang="en-US">
              <a:latin typeface="Arial" pitchFamily="-105" charset="0"/>
              <a:ea typeface="ＭＳ Ｐゴシック" pitchFamily="-105" charset="-128"/>
              <a:cs typeface="ＭＳ Ｐゴシック" pitchFamily="-105" charset="-128"/>
            </a:endParaRPr>
          </a:p>
        </p:txBody>
      </p:sp>
      <p:sp>
        <p:nvSpPr>
          <p:cNvPr id="145412" name="Slide Number Placeholder 3"/>
          <p:cNvSpPr>
            <a:spLocks noGrp="1"/>
          </p:cNvSpPr>
          <p:nvPr>
            <p:ph type="sldNum" sz="quarter" idx="5"/>
          </p:nvPr>
        </p:nvSpPr>
        <p:spPr>
          <a:noFill/>
        </p:spPr>
        <p:txBody>
          <a:bodyPr/>
          <a:lstStyle/>
          <a:p>
            <a:pPr defTabSz="914400"/>
            <a:r>
              <a:rPr lang="en-US">
                <a:solidFill>
                  <a:srgbClr val="000000"/>
                </a:solidFill>
                <a:latin typeface="Arial" pitchFamily="-105" charset="0"/>
                <a:ea typeface="ＭＳ Ｐゴシック" pitchFamily="-105" charset="-128"/>
                <a:cs typeface="ＭＳ Ｐゴシック" pitchFamily="-105" charset="-128"/>
              </a:rPr>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197636" name="Slide Number Placeholder 3"/>
          <p:cNvSpPr>
            <a:spLocks noGrp="1"/>
          </p:cNvSpPr>
          <p:nvPr>
            <p:ph type="sldNum" sz="quarter" idx="5"/>
          </p:nvPr>
        </p:nvSpPr>
        <p:spPr>
          <a:noFill/>
        </p:spPr>
        <p:txBody>
          <a:bodyPr/>
          <a:lstStyle/>
          <a:p>
            <a:pPr defTabSz="917142"/>
            <a:r>
              <a:rPr lang="en-US" smtClean="0"/>
              <a:t>‹#›</a:t>
            </a:r>
          </a:p>
        </p:txBody>
      </p:sp>
    </p:spTree>
    <p:extLst>
      <p:ext uri="{BB962C8B-B14F-4D97-AF65-F5344CB8AC3E}">
        <p14:creationId xmlns:mc="http://schemas.openxmlformats.org/markup-compatibility/2006" xmlns:mv="urn:schemas-microsoft-com:mac:vml" xmlns:p14="http://schemas.microsoft.com/office/powerpoint/2010/main" xmlns="" val="1049490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endParaRPr lang="en-US">
              <a:latin typeface="Arial" pitchFamily="-105" charset="0"/>
              <a:ea typeface="ＭＳ Ｐゴシック" pitchFamily="-105" charset="-128"/>
              <a:cs typeface="ＭＳ Ｐゴシック" pitchFamily="-105" charset="-128"/>
            </a:endParaRPr>
          </a:p>
        </p:txBody>
      </p:sp>
      <p:sp>
        <p:nvSpPr>
          <p:cNvPr id="145412" name="Slide Number Placeholder 3"/>
          <p:cNvSpPr>
            <a:spLocks noGrp="1"/>
          </p:cNvSpPr>
          <p:nvPr>
            <p:ph type="sldNum" sz="quarter" idx="5"/>
          </p:nvPr>
        </p:nvSpPr>
        <p:spPr>
          <a:noFill/>
        </p:spPr>
        <p:txBody>
          <a:bodyPr/>
          <a:lstStyle/>
          <a:p>
            <a:pPr defTabSz="914400"/>
            <a:r>
              <a:rPr lang="en-US">
                <a:solidFill>
                  <a:srgbClr val="000000"/>
                </a:solidFill>
                <a:latin typeface="Arial" pitchFamily="-105" charset="0"/>
                <a:ea typeface="ＭＳ Ｐゴシック" pitchFamily="-105" charset="-128"/>
                <a:cs typeface="ＭＳ Ｐゴシック" pitchFamily="-105" charset="-128"/>
              </a:rPr>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endParaRPr lang="en-US">
              <a:latin typeface="Arial" pitchFamily="-105" charset="0"/>
              <a:ea typeface="ＭＳ Ｐゴシック" pitchFamily="-105" charset="-128"/>
              <a:cs typeface="ＭＳ Ｐゴシック" pitchFamily="-105" charset="-128"/>
            </a:endParaRPr>
          </a:p>
        </p:txBody>
      </p:sp>
      <p:sp>
        <p:nvSpPr>
          <p:cNvPr id="145412" name="Slide Number Placeholder 3"/>
          <p:cNvSpPr>
            <a:spLocks noGrp="1"/>
          </p:cNvSpPr>
          <p:nvPr>
            <p:ph type="sldNum" sz="quarter" idx="5"/>
          </p:nvPr>
        </p:nvSpPr>
        <p:spPr>
          <a:noFill/>
        </p:spPr>
        <p:txBody>
          <a:bodyPr/>
          <a:lstStyle/>
          <a:p>
            <a:pPr defTabSz="914400"/>
            <a:r>
              <a:rPr lang="en-US">
                <a:solidFill>
                  <a:srgbClr val="000000"/>
                </a:solidFill>
                <a:latin typeface="Arial" pitchFamily="-105" charset="0"/>
                <a:ea typeface="ＭＳ Ｐゴシック" pitchFamily="-105" charset="-128"/>
                <a:cs typeface="ＭＳ Ｐゴシック" pitchFamily="-105" charset="-128"/>
              </a:rPr>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200708" name="Slide Number Placeholder 3"/>
          <p:cNvSpPr>
            <a:spLocks noGrp="1"/>
          </p:cNvSpPr>
          <p:nvPr>
            <p:ph type="sldNum" sz="quarter" idx="5"/>
          </p:nvPr>
        </p:nvSpPr>
        <p:spPr>
          <a:noFill/>
        </p:spPr>
        <p:txBody>
          <a:bodyPr/>
          <a:lstStyle/>
          <a:p>
            <a:pPr defTabSz="918735"/>
            <a:fld id="{1C829245-7A7F-45F0-9D75-C8455FC2E07E}" type="slidenum">
              <a:rPr lang="en-US" smtClean="0"/>
              <a:pPr defTabSz="918735"/>
              <a:t>113</a:t>
            </a:fld>
            <a:endParaRPr lang="en-US" smtClean="0"/>
          </a:p>
        </p:txBody>
      </p:sp>
    </p:spTree>
    <p:extLst>
      <p:ext uri="{BB962C8B-B14F-4D97-AF65-F5344CB8AC3E}">
        <p14:creationId xmlns:mc="http://schemas.openxmlformats.org/markup-compatibility/2006" xmlns:mv="urn:schemas-microsoft-com:mac:vml" xmlns:p14="http://schemas.microsoft.com/office/powerpoint/2010/main" xmlns="" val="579255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0" y="230188"/>
            <a:ext cx="9144000" cy="104775"/>
          </a:xfrm>
          <a:prstGeom prst="rect">
            <a:avLst/>
          </a:prstGeom>
          <a:solidFill>
            <a:srgbClr val="84786B"/>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5000"/>
              </a:spcBef>
              <a:defRPr/>
            </a:pPr>
            <a:r>
              <a:rPr lang="en-US" sz="2800" b="1" smtClean="0">
                <a:solidFill>
                  <a:srgbClr val="000000"/>
                </a:solidFill>
              </a:rPr>
              <a:t>  </a:t>
            </a:r>
          </a:p>
        </p:txBody>
      </p:sp>
      <p:pic>
        <p:nvPicPr>
          <p:cNvPr id="4" name="Picture 5"/>
          <p:cNvPicPr>
            <a:picLocks noChangeAspect="1"/>
          </p:cNvPicPr>
          <p:nvPr userDrawn="1"/>
        </p:nvPicPr>
        <p:blipFill>
          <a:blip r:embed="rId2" cstate="email"/>
          <a:srcRect/>
          <a:stretch>
            <a:fillRect/>
          </a:stretch>
        </p:blipFill>
        <p:spPr bwMode="auto">
          <a:xfrm>
            <a:off x="7562850" y="92075"/>
            <a:ext cx="971550" cy="982663"/>
          </a:xfrm>
          <a:prstGeom prst="rect">
            <a:avLst/>
          </a:prstGeom>
          <a:noFill/>
          <a:ln w="9525">
            <a:solidFill>
              <a:srgbClr val="8A7769"/>
            </a:solid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0" y="230188"/>
            <a:ext cx="9144000" cy="104775"/>
          </a:xfrm>
          <a:prstGeom prst="rect">
            <a:avLst/>
          </a:prstGeom>
          <a:solidFill>
            <a:srgbClr val="84786B"/>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5000"/>
              </a:spcBef>
              <a:defRPr/>
            </a:pPr>
            <a:r>
              <a:rPr lang="en-US" sz="2800" b="1" smtClean="0">
                <a:solidFill>
                  <a:srgbClr val="000000"/>
                </a:solidFill>
              </a:rPr>
              <a:t>  </a:t>
            </a:r>
          </a:p>
        </p:txBody>
      </p:sp>
      <p:sp>
        <p:nvSpPr>
          <p:cNvPr id="3" name="Title 1"/>
          <p:cNvSpPr txBox="1">
            <a:spLocks/>
          </p:cNvSpPr>
          <p:nvPr userDrawn="1"/>
        </p:nvSpPr>
        <p:spPr bwMode="auto">
          <a:xfrm>
            <a:off x="457200" y="274638"/>
            <a:ext cx="8229600" cy="792162"/>
          </a:xfrm>
          <a:prstGeom prst="rect">
            <a:avLst/>
          </a:prstGeom>
          <a:noFill/>
          <a:ln>
            <a:noFill/>
          </a:ln>
          <a:extLst/>
        </p:spPr>
        <p:txBody>
          <a:bodyPr/>
          <a:lstStyle>
            <a:lvl1pPr defTabSz="457200">
              <a:defRPr sz="2400">
                <a:solidFill>
                  <a:schemeClr val="tx1"/>
                </a:solidFill>
                <a:latin typeface="Arial" pitchFamily="34" charset="0"/>
                <a:ea typeface="ＭＳ Ｐゴシック" pitchFamily="34" charset="-128"/>
              </a:defRPr>
            </a:lvl1pPr>
            <a:lvl2pPr marL="37931725" indent="-37474525" defTabSz="457200">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CA" sz="3600" i="1" dirty="0" smtClean="0">
                <a:solidFill>
                  <a:schemeClr val="tx2"/>
                </a:solidFill>
                <a:cs typeface="Arial" pitchFamily="34" charset="0"/>
              </a:rPr>
              <a:t>Question</a:t>
            </a:r>
          </a:p>
          <a:p>
            <a:pPr>
              <a:defRPr/>
            </a:pPr>
            <a:endParaRPr lang="en-CA" sz="4000" dirty="0" smtClean="0">
              <a:solidFill>
                <a:srgbClr val="19315B"/>
              </a:solidFill>
              <a:cs typeface="Arial" pitchFamily="34" charset="0"/>
            </a:endParaRPr>
          </a:p>
        </p:txBody>
      </p:sp>
      <p:grpSp>
        <p:nvGrpSpPr>
          <p:cNvPr id="4" name="Group 5"/>
          <p:cNvGrpSpPr>
            <a:grpSpLocks/>
          </p:cNvGrpSpPr>
          <p:nvPr userDrawn="1"/>
        </p:nvGrpSpPr>
        <p:grpSpPr bwMode="auto">
          <a:xfrm>
            <a:off x="7566025" y="-58738"/>
            <a:ext cx="800100" cy="1201738"/>
            <a:chOff x="7566025" y="-58738"/>
            <a:chExt cx="800100" cy="1201738"/>
          </a:xfrm>
        </p:grpSpPr>
        <p:sp>
          <p:nvSpPr>
            <p:cNvPr id="5" name="Rounded Rectangle 11"/>
            <p:cNvSpPr>
              <a:spLocks noChangeArrowheads="1"/>
            </p:cNvSpPr>
            <p:nvPr/>
          </p:nvSpPr>
          <p:spPr bwMode="auto">
            <a:xfrm>
              <a:off x="7566025" y="158750"/>
              <a:ext cx="800100" cy="766763"/>
            </a:xfrm>
            <a:prstGeom prst="roundRect">
              <a:avLst>
                <a:gd name="adj" fmla="val 16667"/>
              </a:avLst>
            </a:prstGeom>
            <a:solidFill>
              <a:srgbClr val="FFFFFF"/>
            </a:solidFill>
            <a:ln w="9525">
              <a:solidFill>
                <a:srgbClr val="84786B"/>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5000"/>
                </a:spcBef>
                <a:defRPr/>
              </a:pPr>
              <a:endParaRPr lang="en-US" sz="2800" b="1" smtClean="0">
                <a:solidFill>
                  <a:srgbClr val="000000"/>
                </a:solidFill>
              </a:endParaRPr>
            </a:p>
          </p:txBody>
        </p:sp>
        <p:sp>
          <p:nvSpPr>
            <p:cNvPr id="6" name="TextBox 5"/>
            <p:cNvSpPr txBox="1">
              <a:spLocks noChangeArrowheads="1"/>
            </p:cNvSpPr>
            <p:nvPr/>
          </p:nvSpPr>
          <p:spPr bwMode="auto">
            <a:xfrm>
              <a:off x="7566025" y="-58738"/>
              <a:ext cx="785813" cy="1201738"/>
            </a:xfrm>
            <a:prstGeom prst="rect">
              <a:avLst/>
            </a:prstGeom>
            <a:noFill/>
            <a:ln>
              <a:noFill/>
            </a:ln>
            <a:extLst/>
          </p:spPr>
          <p:txBody>
            <a:bodyPr>
              <a:spAutoFit/>
            </a:bodyPr>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sz="7200" b="1" i="1" dirty="0" smtClean="0">
                  <a:solidFill>
                    <a:srgbClr val="093871"/>
                  </a:solidFill>
                  <a:cs typeface="Arial" pitchFamily="34" charset="0"/>
                </a:rPr>
                <a:t>?</a:t>
              </a:r>
            </a:p>
          </p:txBody>
        </p:sp>
      </p:grpSp>
    </p:spTree>
    <p:extLst>
      <p:ext uri="{BB962C8B-B14F-4D97-AF65-F5344CB8AC3E}">
        <p14:creationId xmlns:mc="http://schemas.openxmlformats.org/markup-compatibility/2006" xmlns:mv="urn:schemas-microsoft-com:mac:vml" xmlns:p14="http://schemas.microsoft.com/office/powerpoint/2010/main" xmlns="" val="122176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2" name="Title 1"/>
          <p:cNvSpPr txBox="1">
            <a:spLocks/>
          </p:cNvSpPr>
          <p:nvPr userDrawn="1"/>
        </p:nvSpPr>
        <p:spPr bwMode="auto">
          <a:xfrm>
            <a:off x="457200" y="274638"/>
            <a:ext cx="8229600" cy="792162"/>
          </a:xfrm>
          <a:prstGeom prst="rect">
            <a:avLst/>
          </a:prstGeom>
          <a:noFill/>
          <a:ln>
            <a:noFill/>
          </a:ln>
          <a:extLst/>
        </p:spPr>
        <p:txBody>
          <a:bodyPr/>
          <a:lstStyle>
            <a:lvl1pPr defTabSz="457200">
              <a:defRPr sz="2400">
                <a:solidFill>
                  <a:schemeClr val="tx1"/>
                </a:solidFill>
                <a:latin typeface="Arial" pitchFamily="34" charset="0"/>
                <a:ea typeface="ＭＳ Ｐゴシック" pitchFamily="34" charset="-128"/>
              </a:defRPr>
            </a:lvl1pPr>
            <a:lvl2pPr marL="37931725" indent="-37474525" defTabSz="457200">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sz="3600" i="1" dirty="0" smtClean="0">
                <a:solidFill>
                  <a:schemeClr val="tx2"/>
                </a:solidFill>
                <a:cs typeface="Arial" pitchFamily="34" charset="0"/>
              </a:rPr>
              <a:t>Recommendations</a:t>
            </a:r>
            <a:endParaRPr lang="en-CA" sz="3600" i="1" dirty="0" smtClean="0">
              <a:solidFill>
                <a:schemeClr val="tx2"/>
              </a:solidFill>
              <a:cs typeface="Arial" pitchFamily="34" charset="0"/>
            </a:endParaRPr>
          </a:p>
          <a:p>
            <a:pPr>
              <a:defRPr/>
            </a:pPr>
            <a:endParaRPr lang="en-CA" sz="4000" dirty="0" smtClean="0">
              <a:solidFill>
                <a:srgbClr val="19315B"/>
              </a:solidFill>
              <a:cs typeface="Arial" pitchFamily="34" charset="0"/>
            </a:endParaRPr>
          </a:p>
        </p:txBody>
      </p:sp>
      <p:sp>
        <p:nvSpPr>
          <p:cNvPr id="3" name="Rectangle 2"/>
          <p:cNvSpPr>
            <a:spLocks noChangeArrowheads="1"/>
          </p:cNvSpPr>
          <p:nvPr userDrawn="1"/>
        </p:nvSpPr>
        <p:spPr bwMode="auto">
          <a:xfrm>
            <a:off x="0" y="230188"/>
            <a:ext cx="2147888" cy="104775"/>
          </a:xfrm>
          <a:prstGeom prst="rect">
            <a:avLst/>
          </a:prstGeom>
          <a:solidFill>
            <a:srgbClr val="84786B"/>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5000"/>
              </a:spcBef>
              <a:defRPr/>
            </a:pPr>
            <a:endParaRPr lang="en-US" sz="2800" b="1"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solidFill>
                  <a:srgbClr val="19315B"/>
                </a:solidFill>
                <a:latin typeface="Arial" pitchFamily="34" charset="0"/>
                <a:cs typeface="Arial" pitchFamily="34" charset="0"/>
              </a:defRPr>
            </a:lvl1pPr>
          </a:lstStyle>
          <a:p>
            <a:r>
              <a:rPr lang="en-CA" dirty="0" smtClean="0"/>
              <a:t>Click to edit Master title style</a:t>
            </a:r>
            <a:endParaRPr lang="en-US" dirty="0"/>
          </a:p>
        </p:txBody>
      </p:sp>
      <p:sp>
        <p:nvSpPr>
          <p:cNvPr id="3" name="Content Placeholder 2"/>
          <p:cNvSpPr>
            <a:spLocks noGrp="1"/>
          </p:cNvSpPr>
          <p:nvPr>
            <p:ph idx="1"/>
          </p:nvPr>
        </p:nvSpPr>
        <p:spPr/>
        <p:txBody>
          <a:bodyPr>
            <a:normAutofit/>
          </a:bodyPr>
          <a:lstStyle>
            <a:lvl1pPr>
              <a:buFont typeface="Wingdings" pitchFamily="2" charset="2"/>
              <a:buChar char="§"/>
              <a:defRPr sz="32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2400">
                <a:latin typeface="Arial" pitchFamily="34" charset="0"/>
                <a:cs typeface="Arial" pitchFamily="34" charset="0"/>
              </a:defRPr>
            </a:lvl4pPr>
            <a:lvl5pPr>
              <a:defRPr sz="2400">
                <a:latin typeface="Arial" pitchFamily="34" charset="0"/>
                <a:cs typeface="Arial" pitchFamily="34" charset="0"/>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bg1"/>
                </a:solidFill>
              </a:defRPr>
            </a:lvl1pPr>
          </a:lstStyle>
          <a:p>
            <a:r>
              <a:rPr lang="en-US" dirty="0" smtClean="0"/>
              <a:t>Click to edit Master title style</a:t>
            </a:r>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3" descr="Y:\Webinars\The Resident Experience (TRE)\WB_PPT Materials\TRE Art\TRE_ppt_Dark.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4" name="Title 1"/>
          <p:cNvSpPr>
            <a:spLocks noGrp="1"/>
          </p:cNvSpPr>
          <p:nvPr>
            <p:ph type="title"/>
          </p:nvPr>
        </p:nvSpPr>
        <p:spPr>
          <a:xfrm>
            <a:off x="726604" y="353404"/>
            <a:ext cx="7960196" cy="1064234"/>
          </a:xfrm>
        </p:spPr>
        <p:txBody>
          <a:bodyPr/>
          <a:lstStyle>
            <a:lvl1pPr>
              <a:defRPr>
                <a:solidFill>
                  <a:schemeClr val="bg1"/>
                </a:solidFill>
              </a:defRPr>
            </a:lvl1pPr>
          </a:lstStyle>
          <a:p>
            <a:r>
              <a:rPr lang="en-US" dirty="0" smtClean="0"/>
              <a:t>Click to edit Master title style</a:t>
            </a:r>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CA"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smtClean="0"/>
          </a:p>
        </p:txBody>
      </p:sp>
    </p:spTree>
  </p:cSld>
  <p:clrMap bg1="lt1" tx1="dk1" bg2="lt2" tx2="dk2" accent1="accent1" accent2="accent2" accent3="accent3" accent4="accent4" accent5="accent5" accent6="accent6" hlink="hlink" folHlink="folHlink"/>
  <p:sldLayoutIdLst>
    <p:sldLayoutId id="2147512446" r:id="rId1"/>
    <p:sldLayoutId id="2147512447" r:id="rId2"/>
    <p:sldLayoutId id="2147512448" r:id="rId3"/>
    <p:sldLayoutId id="2147512449" r:id="rId4"/>
    <p:sldLayoutId id="2147512450" r:id="rId5"/>
    <p:sldLayoutId id="2147512451" r:id="rId6"/>
    <p:sldLayoutId id="2147512454" r:id="rId7"/>
    <p:sldLayoutId id="2147512452" r:id="rId8"/>
    <p:sldLayoutId id="2147512456" r:id="rId9"/>
    <p:sldLayoutId id="2147512457" r:id="rId10"/>
    <p:sldLayoutId id="2147512547" r:id="rId11"/>
    <p:sldLayoutId id="2147512551" r:id="rId12"/>
  </p:sldLayoutIdLst>
  <p:timing>
    <p:tnLst>
      <p:par>
        <p:cTn id="1" dur="indefinite" restart="never" nodeType="tmRoot"/>
      </p:par>
    </p:tnLst>
  </p:timing>
  <p:hf sldNum="0" hdr="0" ftr="0" dt="0"/>
  <p:txStyles>
    <p:titleStyle>
      <a:lvl1pPr algn="l" defTabSz="457200" rtl="0" eaLnBrk="0" fontAlgn="base" hangingPunct="0">
        <a:spcBef>
          <a:spcPct val="0"/>
        </a:spcBef>
        <a:spcAft>
          <a:spcPct val="0"/>
        </a:spcAft>
        <a:defRPr sz="3600" kern="1200">
          <a:solidFill>
            <a:schemeClr val="tx2"/>
          </a:solidFill>
          <a:latin typeface="Arial" pitchFamily="34" charset="0"/>
          <a:ea typeface="ＭＳ Ｐゴシック" pitchFamily="42" charset="-128"/>
          <a:cs typeface="Arial" pitchFamily="34" charset="0"/>
        </a:defRPr>
      </a:lvl1pPr>
      <a:lvl2pPr algn="l" defTabSz="457200" rtl="0" eaLnBrk="0" fontAlgn="base" hangingPunct="0">
        <a:spcBef>
          <a:spcPct val="0"/>
        </a:spcBef>
        <a:spcAft>
          <a:spcPct val="0"/>
        </a:spcAft>
        <a:defRPr sz="3600">
          <a:solidFill>
            <a:schemeClr val="tx2"/>
          </a:solidFill>
          <a:latin typeface="Arial" pitchFamily="42" charset="0"/>
          <a:ea typeface="ＭＳ Ｐゴシック" pitchFamily="42" charset="-128"/>
          <a:cs typeface="Arial" pitchFamily="34" charset="0"/>
        </a:defRPr>
      </a:lvl2pPr>
      <a:lvl3pPr algn="l" defTabSz="457200" rtl="0" eaLnBrk="0" fontAlgn="base" hangingPunct="0">
        <a:spcBef>
          <a:spcPct val="0"/>
        </a:spcBef>
        <a:spcAft>
          <a:spcPct val="0"/>
        </a:spcAft>
        <a:defRPr sz="3600">
          <a:solidFill>
            <a:schemeClr val="tx2"/>
          </a:solidFill>
          <a:latin typeface="Arial" pitchFamily="42" charset="0"/>
          <a:ea typeface="ＭＳ Ｐゴシック" pitchFamily="42" charset="-128"/>
          <a:cs typeface="Arial" pitchFamily="34" charset="0"/>
        </a:defRPr>
      </a:lvl3pPr>
      <a:lvl4pPr algn="l" defTabSz="457200" rtl="0" eaLnBrk="0" fontAlgn="base" hangingPunct="0">
        <a:spcBef>
          <a:spcPct val="0"/>
        </a:spcBef>
        <a:spcAft>
          <a:spcPct val="0"/>
        </a:spcAft>
        <a:defRPr sz="3600">
          <a:solidFill>
            <a:schemeClr val="tx2"/>
          </a:solidFill>
          <a:latin typeface="Arial" pitchFamily="42" charset="0"/>
          <a:ea typeface="ＭＳ Ｐゴシック" pitchFamily="42" charset="-128"/>
          <a:cs typeface="Arial" pitchFamily="34" charset="0"/>
        </a:defRPr>
      </a:lvl4pPr>
      <a:lvl5pPr algn="l" defTabSz="457200" rtl="0" eaLnBrk="0" fontAlgn="base" hangingPunct="0">
        <a:spcBef>
          <a:spcPct val="0"/>
        </a:spcBef>
        <a:spcAft>
          <a:spcPct val="0"/>
        </a:spcAft>
        <a:defRPr sz="3600">
          <a:solidFill>
            <a:schemeClr val="tx2"/>
          </a:solidFill>
          <a:latin typeface="Arial" pitchFamily="42" charset="0"/>
          <a:ea typeface="ＭＳ Ｐゴシック" pitchFamily="42" charset="-128"/>
          <a:cs typeface="Arial" pitchFamily="34" charset="0"/>
        </a:defRPr>
      </a:lvl5pPr>
      <a:lvl6pPr marL="457200" algn="l" defTabSz="457200" rtl="0" fontAlgn="base">
        <a:spcBef>
          <a:spcPct val="0"/>
        </a:spcBef>
        <a:spcAft>
          <a:spcPct val="0"/>
        </a:spcAft>
        <a:defRPr sz="4000">
          <a:solidFill>
            <a:schemeClr val="tx2"/>
          </a:solidFill>
          <a:latin typeface="Arial" pitchFamily="42" charset="0"/>
          <a:ea typeface="ＭＳ Ｐゴシック" pitchFamily="42" charset="-128"/>
        </a:defRPr>
      </a:lvl6pPr>
      <a:lvl7pPr marL="914400" algn="l" defTabSz="457200" rtl="0" fontAlgn="base">
        <a:spcBef>
          <a:spcPct val="0"/>
        </a:spcBef>
        <a:spcAft>
          <a:spcPct val="0"/>
        </a:spcAft>
        <a:defRPr sz="4000">
          <a:solidFill>
            <a:schemeClr val="tx2"/>
          </a:solidFill>
          <a:latin typeface="Arial" pitchFamily="42" charset="0"/>
          <a:ea typeface="ＭＳ Ｐゴシック" pitchFamily="42" charset="-128"/>
        </a:defRPr>
      </a:lvl7pPr>
      <a:lvl8pPr marL="1371600" algn="l" defTabSz="457200" rtl="0" fontAlgn="base">
        <a:spcBef>
          <a:spcPct val="0"/>
        </a:spcBef>
        <a:spcAft>
          <a:spcPct val="0"/>
        </a:spcAft>
        <a:defRPr sz="4000">
          <a:solidFill>
            <a:schemeClr val="tx2"/>
          </a:solidFill>
          <a:latin typeface="Arial" pitchFamily="42" charset="0"/>
          <a:ea typeface="ＭＳ Ｐゴシック" pitchFamily="42" charset="-128"/>
        </a:defRPr>
      </a:lvl8pPr>
      <a:lvl9pPr marL="1828800" algn="l" defTabSz="457200" rtl="0" fontAlgn="base">
        <a:spcBef>
          <a:spcPct val="0"/>
        </a:spcBef>
        <a:spcAft>
          <a:spcPct val="0"/>
        </a:spcAft>
        <a:defRPr sz="4000">
          <a:solidFill>
            <a:schemeClr val="tx2"/>
          </a:solidFill>
          <a:latin typeface="Arial" pitchFamily="42" charset="0"/>
          <a:ea typeface="ＭＳ Ｐゴシック" pitchFamily="42" charset="-128"/>
        </a:defRPr>
      </a:lvl9pPr>
    </p:titleStyle>
    <p:bodyStyle>
      <a:lvl1pPr marL="342900" indent="-342900" algn="l" defTabSz="457200"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ＭＳ Ｐゴシック" pitchFamily="42" charset="-128"/>
          <a:cs typeface="Arial" pitchFamily="34"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ＭＳ Ｐゴシック" pitchFamily="42" charset="-128"/>
          <a:cs typeface="Arial" pitchFamily="34" charset="0"/>
        </a:defRPr>
      </a:lvl2pPr>
      <a:lvl3pPr marL="1143000" indent="-228600" algn="l" defTabSz="457200"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ＭＳ Ｐゴシック" pitchFamily="42" charset="-128"/>
          <a:cs typeface="Arial" pitchFamily="34" charset="0"/>
        </a:defRPr>
      </a:lvl3pPr>
      <a:lvl4pPr marL="1600200" indent="-228600" algn="l" defTabSz="457200"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ＭＳ Ｐゴシック" pitchFamily="42" charset="-128"/>
          <a:cs typeface="Arial" pitchFamily="34" charset="0"/>
        </a:defRPr>
      </a:lvl4pPr>
      <a:lvl5pPr marL="2057400" indent="-228600" algn="l" defTabSz="457200"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ＭＳ Ｐゴシック" pitchFamily="42"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1.xml"/></Relationships>
</file>

<file path=ppt/slides/_rels/slide10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73.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78.png"/></Relationships>
</file>

<file path=ppt/slides/_rels/slide114.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3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0.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5.xml"/></Relationships>
</file>

<file path=ppt/slides/_rels/slide144.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www.gregefta.com/" TargetMode="External"/><Relationship Id="rId2" Type="http://schemas.openxmlformats.org/officeDocument/2006/relationships/hyperlink" Target="mailto:gregefta@gmail.com" TargetMode="Externa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7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3.jpeg"/><Relationship Id="rId5" Type="http://schemas.openxmlformats.org/officeDocument/2006/relationships/hyperlink" Target="http://www.google.ca/url?sa=i&amp;rct=j&amp;q=&amp;esrc=s&amp;frm=1&amp;source=images&amp;cd=&amp;cad=rja&amp;uact=8&amp;docid=BCcUmoRu41Z2hM&amp;tbnid=nbdGq0Nd8jdrdM:&amp;ved=0CAUQjRw&amp;url=http://sf.funcheap.com/category/event/event-types/charity-volunteering/&amp;ei=Qsw6U-TBF4e8rQGQ1oDoDQ&amp;bvm=bv.63934634,d.aWM&amp;psig=AFQjCNFfmfMAT7TIFE93m5YleH47QATbZQ&amp;ust=1396448491093112" TargetMode="External"/><Relationship Id="rId4" Type="http://schemas.openxmlformats.org/officeDocument/2006/relationships/image" Target="../media/image62.png"/></Relationships>
</file>

<file path=ppt/slides/_rels/slide8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55.png"/><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7.png"/><Relationship Id="rId1" Type="http://schemas.openxmlformats.org/officeDocument/2006/relationships/slideLayout" Target="../slideLayouts/slideLayout5.xml"/><Relationship Id="rId4" Type="http://schemas.openxmlformats.org/officeDocument/2006/relationships/image" Target="../media/image64.jpeg"/></Relationships>
</file>

<file path=ppt/slides/_rels/slide8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7.png"/><Relationship Id="rId1" Type="http://schemas.openxmlformats.org/officeDocument/2006/relationships/slideLayout" Target="../slideLayouts/slideLayout5.xml"/><Relationship Id="rId4" Type="http://schemas.openxmlformats.org/officeDocument/2006/relationships/image" Target="../media/image64.jpeg"/></Relationships>
</file>

<file path=ppt/slides/_rels/slide8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7.png"/><Relationship Id="rId1" Type="http://schemas.openxmlformats.org/officeDocument/2006/relationships/slideLayout" Target="../slideLayouts/slideLayout5.xml"/><Relationship Id="rId4" Type="http://schemas.openxmlformats.org/officeDocument/2006/relationships/image" Target="../media/image65.jpeg"/></Relationships>
</file>

<file path=ppt/slides/_rels/slide8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7.png"/><Relationship Id="rId1" Type="http://schemas.openxmlformats.org/officeDocument/2006/relationships/slideLayout" Target="../slideLayouts/slideLayout5.xml"/><Relationship Id="rId4" Type="http://schemas.openxmlformats.org/officeDocument/2006/relationships/image" Target="../media/image66.jpeg"/></Relationships>
</file>

<file path=ppt/slides/_rels/slide9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7.png"/><Relationship Id="rId1" Type="http://schemas.openxmlformats.org/officeDocument/2006/relationships/slideLayout" Target="../slideLayouts/slideLayout5.xml"/><Relationship Id="rId4" Type="http://schemas.openxmlformats.org/officeDocument/2006/relationships/image" Target="../media/image67.jpeg"/></Relationships>
</file>

<file path=ppt/slides/_rels/slide9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7.png"/><Relationship Id="rId1" Type="http://schemas.openxmlformats.org/officeDocument/2006/relationships/slideLayout" Target="../slideLayouts/slideLayout5.xml"/><Relationship Id="rId4" Type="http://schemas.openxmlformats.org/officeDocument/2006/relationships/image" Target="../media/image68.png"/></Relationships>
</file>

<file path=ppt/slides/_rels/slide9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1" name="Rectangle 3"/>
          <p:cNvSpPr>
            <a:spLocks noGrp="1" noChangeArrowheads="1"/>
          </p:cNvSpPr>
          <p:nvPr>
            <p:ph type="subTitle" idx="1"/>
          </p:nvPr>
        </p:nvSpPr>
        <p:spPr>
          <a:xfrm>
            <a:off x="2438400" y="5181600"/>
            <a:ext cx="4114800" cy="914400"/>
          </a:xfrm>
        </p:spPr>
        <p:txBody>
          <a:bodyPr/>
          <a:lstStyle/>
          <a:p>
            <a:r>
              <a:rPr lang="en-US" sz="2400" dirty="0" smtClean="0">
                <a:solidFill>
                  <a:schemeClr val="tx1"/>
                </a:solidFill>
              </a:rPr>
              <a:t>With</a:t>
            </a:r>
            <a:endParaRPr lang="en-US" sz="2400" dirty="0">
              <a:solidFill>
                <a:schemeClr val="tx1"/>
              </a:solidFill>
            </a:endParaRPr>
          </a:p>
          <a:p>
            <a:r>
              <a:rPr lang="en-US" sz="2400" dirty="0" smtClean="0">
                <a:solidFill>
                  <a:schemeClr val="tx1"/>
                </a:solidFill>
              </a:rPr>
              <a:t>Greg Efta</a:t>
            </a:r>
            <a:endParaRPr lang="en-US" sz="2400" dirty="0">
              <a:solidFill>
                <a:schemeClr val="tx1"/>
              </a:solidFill>
            </a:endParaRPr>
          </a:p>
        </p:txBody>
      </p:sp>
      <p:sp>
        <p:nvSpPr>
          <p:cNvPr id="2052" name="Text Box 4"/>
          <p:cNvSpPr txBox="1">
            <a:spLocks noChangeArrowheads="1"/>
          </p:cNvSpPr>
          <p:nvPr/>
        </p:nvSpPr>
        <p:spPr bwMode="auto">
          <a:xfrm>
            <a:off x="762000" y="381000"/>
            <a:ext cx="7391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2054" name="Text Box 6"/>
          <p:cNvSpPr txBox="1">
            <a:spLocks noChangeArrowheads="1"/>
          </p:cNvSpPr>
          <p:nvPr/>
        </p:nvSpPr>
        <p:spPr bwMode="auto">
          <a:xfrm>
            <a:off x="2971800" y="3733800"/>
            <a:ext cx="3429000" cy="457200"/>
          </a:xfrm>
          <a:prstGeom prst="rect">
            <a:avLst/>
          </a:prstGeom>
          <a:noFill/>
          <a:ln w="9525">
            <a:noFill/>
            <a:miter lim="800000"/>
            <a:headEnd/>
            <a:tailEnd/>
          </a:ln>
          <a:effectLst/>
        </p:spPr>
        <p:txBody>
          <a:bodyPr>
            <a:spAutoFit/>
          </a:bodyPr>
          <a:lstStyle/>
          <a:p>
            <a:pPr>
              <a:spcBef>
                <a:spcPct val="50000"/>
              </a:spcBef>
            </a:pPr>
            <a:endParaRPr lang="en-US"/>
          </a:p>
        </p:txBody>
      </p:sp>
      <p:pic>
        <p:nvPicPr>
          <p:cNvPr id="10" name="Picture 9" descr="PI Logo 2012.jpg"/>
          <p:cNvPicPr>
            <a:picLocks noChangeAspect="1"/>
          </p:cNvPicPr>
          <p:nvPr/>
        </p:nvPicPr>
        <p:blipFill>
          <a:blip r:embed="rId2" cstate="print"/>
          <a:stretch>
            <a:fillRect/>
          </a:stretch>
        </p:blipFill>
        <p:spPr>
          <a:xfrm>
            <a:off x="0" y="0"/>
            <a:ext cx="9144000" cy="3082636"/>
          </a:xfrm>
          <a:prstGeom prst="rect">
            <a:avLst/>
          </a:prstGeom>
        </p:spPr>
      </p:pic>
      <p:sp>
        <p:nvSpPr>
          <p:cNvPr id="2050" name="Rectangle 2"/>
          <p:cNvSpPr>
            <a:spLocks noGrp="1" noChangeArrowheads="1"/>
          </p:cNvSpPr>
          <p:nvPr>
            <p:ph type="ctrTitle"/>
          </p:nvPr>
        </p:nvSpPr>
        <p:spPr>
          <a:xfrm>
            <a:off x="609600" y="2667000"/>
            <a:ext cx="8001000" cy="1219200"/>
          </a:xfrm>
        </p:spPr>
        <p:txBody>
          <a:bodyPr/>
          <a:lstStyle/>
          <a:p>
            <a:pPr algn="ctr"/>
            <a:r>
              <a:rPr lang="en-US" sz="5400" dirty="0" smtClean="0"/>
              <a:t>On-boarding Academy</a:t>
            </a:r>
            <a:endParaRPr lang="en-US" sz="5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a:t>
            </a:r>
            <a:endParaRPr lang="en-US" dirty="0"/>
          </a:p>
        </p:txBody>
      </p:sp>
      <p:sp>
        <p:nvSpPr>
          <p:cNvPr id="3" name="Content Placeholder 2"/>
          <p:cNvSpPr>
            <a:spLocks noGrp="1"/>
          </p:cNvSpPr>
          <p:nvPr>
            <p:ph idx="1"/>
          </p:nvPr>
        </p:nvSpPr>
        <p:spPr>
          <a:xfrm>
            <a:off x="609600" y="1828800"/>
            <a:ext cx="7772400" cy="4114800"/>
          </a:xfrm>
        </p:spPr>
        <p:txBody>
          <a:bodyPr/>
          <a:lstStyle/>
          <a:p>
            <a:r>
              <a:rPr lang="en-US" dirty="0" smtClean="0"/>
              <a:t>Part </a:t>
            </a:r>
            <a:r>
              <a:rPr lang="en-US" dirty="0" smtClean="0"/>
              <a:t>3: Pre-orientation Preparation </a:t>
            </a:r>
          </a:p>
          <a:p>
            <a:pPr lvl="1"/>
            <a:r>
              <a:rPr lang="en-US" dirty="0" smtClean="0"/>
              <a:t>Three things that make a difference!</a:t>
            </a:r>
          </a:p>
          <a:p>
            <a:r>
              <a:rPr lang="en-US" dirty="0" smtClean="0"/>
              <a:t>Part 4: Orientation</a:t>
            </a:r>
          </a:p>
          <a:p>
            <a:pPr lvl="1"/>
            <a:r>
              <a:rPr lang="en-US" dirty="0" smtClean="0"/>
              <a:t>Five must haves! </a:t>
            </a:r>
          </a:p>
          <a:p>
            <a:r>
              <a:rPr lang="en-US" dirty="0" smtClean="0"/>
              <a:t>Part 5: Mentors</a:t>
            </a:r>
          </a:p>
          <a:p>
            <a:r>
              <a:rPr lang="en-US" dirty="0" smtClean="0"/>
              <a:t>Part 6: Recognition</a:t>
            </a:r>
          </a:p>
          <a:p>
            <a:r>
              <a:rPr lang="en-US" dirty="0" smtClean="0"/>
              <a:t>Part 7: Checking In</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uestion-acqbpozcM.jpeg"/>
          <p:cNvPicPr>
            <a:picLocks noChangeAspect="1"/>
          </p:cNvPicPr>
          <p:nvPr/>
        </p:nvPicPr>
        <p:blipFill>
          <a:blip r:embed="rId2" cstate="print"/>
          <a:stretch>
            <a:fillRect/>
          </a:stretch>
        </p:blipFill>
        <p:spPr>
          <a:xfrm>
            <a:off x="2708694" y="569783"/>
            <a:ext cx="3475675" cy="5572224"/>
          </a:xfrm>
          <a:prstGeom prst="rect">
            <a:avLst/>
          </a:prstGeom>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9600" dirty="0" smtClean="0"/>
              <a:t>Part 5: </a:t>
            </a:r>
            <a:endParaRPr lang="en-US" sz="9600" dirty="0"/>
          </a:p>
        </p:txBody>
      </p:sp>
      <p:sp>
        <p:nvSpPr>
          <p:cNvPr id="3" name="Subtitle 2"/>
          <p:cNvSpPr>
            <a:spLocks noGrp="1"/>
          </p:cNvSpPr>
          <p:nvPr>
            <p:ph type="subTitle" idx="1"/>
          </p:nvPr>
        </p:nvSpPr>
        <p:spPr/>
        <p:txBody>
          <a:bodyPr/>
          <a:lstStyle/>
          <a:p>
            <a:r>
              <a:rPr lang="en-US" sz="6600" dirty="0" smtClean="0"/>
              <a:t>Mentors</a:t>
            </a:r>
            <a:endParaRPr lang="en-US" sz="6600"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Mentor </a:t>
            </a:r>
            <a:r>
              <a:rPr lang="en-US" b="1" dirty="0" smtClean="0"/>
              <a:t>Defined</a:t>
            </a:r>
            <a:endParaRPr lang="en-CA" b="1" dirty="0"/>
          </a:p>
        </p:txBody>
      </p:sp>
      <p:sp>
        <p:nvSpPr>
          <p:cNvPr id="3" name="Content Placeholder 2"/>
          <p:cNvSpPr>
            <a:spLocks noGrp="1"/>
          </p:cNvSpPr>
          <p:nvPr>
            <p:ph idx="1"/>
          </p:nvPr>
        </p:nvSpPr>
        <p:spPr/>
        <p:txBody>
          <a:bodyPr>
            <a:normAutofit/>
          </a:bodyPr>
          <a:lstStyle/>
          <a:p>
            <a:pPr>
              <a:spcBef>
                <a:spcPts val="2000"/>
              </a:spcBef>
            </a:pPr>
            <a:r>
              <a:rPr lang="en-US" sz="2800" dirty="0" smtClean="0"/>
              <a:t>“A </a:t>
            </a:r>
            <a:r>
              <a:rPr lang="en-US" sz="2800" dirty="0"/>
              <a:t>trusted </a:t>
            </a:r>
            <a:r>
              <a:rPr lang="en-US" sz="2800" b="1" dirty="0" smtClean="0"/>
              <a:t>advisor</a:t>
            </a:r>
            <a:r>
              <a:rPr lang="en-US" sz="2800" dirty="0" smtClean="0"/>
              <a:t>”</a:t>
            </a:r>
            <a:endParaRPr lang="en-US" sz="2800" dirty="0"/>
          </a:p>
          <a:p>
            <a:pPr>
              <a:spcBef>
                <a:spcPts val="2000"/>
              </a:spcBef>
            </a:pPr>
            <a:r>
              <a:rPr lang="en-US" sz="2800" dirty="0" smtClean="0"/>
              <a:t>Verb </a:t>
            </a:r>
            <a:r>
              <a:rPr lang="en-US" sz="2800" dirty="0"/>
              <a:t>- to </a:t>
            </a:r>
            <a:r>
              <a:rPr lang="en-US" sz="2800" b="1" dirty="0"/>
              <a:t>teach</a:t>
            </a:r>
            <a:r>
              <a:rPr lang="en-US" sz="2800" dirty="0"/>
              <a:t> or give </a:t>
            </a:r>
            <a:r>
              <a:rPr lang="en-US" sz="2800" b="1" dirty="0"/>
              <a:t>advice</a:t>
            </a:r>
            <a:r>
              <a:rPr lang="en-US" sz="2800" dirty="0"/>
              <a:t> or gu</a:t>
            </a:r>
            <a:r>
              <a:rPr lang="en-US" sz="2800" b="1" dirty="0"/>
              <a:t>i</a:t>
            </a:r>
            <a:r>
              <a:rPr lang="en-US" sz="2800" dirty="0"/>
              <a:t>dance to </a:t>
            </a:r>
            <a:r>
              <a:rPr lang="en-US" sz="2400" dirty="0"/>
              <a:t>(someone, such as a less experienced person</a:t>
            </a:r>
            <a:r>
              <a:rPr lang="en-US" sz="2400" dirty="0" smtClean="0"/>
              <a:t>)</a:t>
            </a:r>
            <a:endParaRPr lang="en-US" sz="2400" dirty="0"/>
          </a:p>
          <a:p>
            <a:pPr>
              <a:spcBef>
                <a:spcPts val="2000"/>
              </a:spcBef>
            </a:pPr>
            <a:r>
              <a:rPr lang="en-US" sz="2800" b="1" dirty="0" smtClean="0"/>
              <a:t>Synonyms</a:t>
            </a:r>
            <a:r>
              <a:rPr lang="en-US" sz="2800" dirty="0" smtClean="0"/>
              <a:t> </a:t>
            </a:r>
            <a:r>
              <a:rPr lang="en-US" sz="2800" dirty="0"/>
              <a:t>– coach, counsel, lead, guide, pilot, </a:t>
            </a:r>
            <a:r>
              <a:rPr lang="en-US" sz="2800" dirty="0" smtClean="0"/>
              <a:t>shepherd</a:t>
            </a:r>
            <a:r>
              <a:rPr lang="en-US" sz="2800" dirty="0"/>
              <a:t>, show, </a:t>
            </a:r>
            <a:r>
              <a:rPr lang="en-US" sz="2800" dirty="0" smtClean="0"/>
              <a:t>tutor</a:t>
            </a:r>
            <a:endParaRPr lang="en-US" sz="2800" dirty="0"/>
          </a:p>
          <a:p>
            <a:pPr>
              <a:buNone/>
            </a:pPr>
            <a:endParaRPr lang="en-CA" sz="2800" dirty="0"/>
          </a:p>
        </p:txBody>
      </p:sp>
    </p:spTree>
    <p:extLst>
      <p:ext uri="{BB962C8B-B14F-4D97-AF65-F5344CB8AC3E}">
        <p14:creationId xmlns:mc="http://schemas.openxmlformats.org/markup-compatibility/2006" xmlns:mv="urn:schemas-microsoft-com:mac:vml" xmlns:p14="http://schemas.microsoft.com/office/powerpoint/2010/main" xmlns="" val="245374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nchor="t"/>
          <a:lstStyle/>
          <a:p>
            <a:r>
              <a:rPr lang="en-CA" dirty="0">
                <a:solidFill>
                  <a:srgbClr val="093871"/>
                </a:solidFill>
                <a:latin typeface="Arial" pitchFamily="-105" charset="0"/>
                <a:ea typeface="ＭＳ Ｐゴシック" pitchFamily="-105" charset="-128"/>
              </a:rPr>
              <a:t>The Point…</a:t>
            </a:r>
            <a:endParaRPr lang="en-US" dirty="0">
              <a:solidFill>
                <a:srgbClr val="093871"/>
              </a:solidFill>
              <a:latin typeface="Arial" pitchFamily="-105" charset="0"/>
              <a:ea typeface="ＭＳ Ｐゴシック" pitchFamily="-105" charset="-128"/>
            </a:endParaRPr>
          </a:p>
        </p:txBody>
      </p:sp>
      <p:sp>
        <p:nvSpPr>
          <p:cNvPr id="3" name="Content Placeholder 2"/>
          <p:cNvSpPr>
            <a:spLocks noGrp="1"/>
          </p:cNvSpPr>
          <p:nvPr>
            <p:ph idx="1"/>
          </p:nvPr>
        </p:nvSpPr>
        <p:spPr/>
        <p:txBody>
          <a:bodyPr>
            <a:normAutofit/>
          </a:bodyPr>
          <a:lstStyle/>
          <a:p>
            <a:pPr indent="3175">
              <a:buNone/>
            </a:pPr>
            <a:r>
              <a:rPr lang="en-CA" sz="3600" dirty="0" smtClean="0"/>
              <a:t>Mentors are not just good at their job, they are examples to be followed</a:t>
            </a:r>
            <a:endParaRPr lang="en-CA" sz="3600" dirty="0"/>
          </a:p>
        </p:txBody>
      </p:sp>
      <p:pic>
        <p:nvPicPr>
          <p:cNvPr id="5" name="Picture 2" descr="http://www.iclipart.com/dodl.php?linklokauth=LzU0MS9tZWRpdW0vYmF0Y2hfMDgvMjUwNjE0X2Jlc3RfY2hvaWNlLmpwZywxNDE4MjQ3MTg2LDk2LjUzLjUuODIsMCwwLExMXzAsLGRlMjcyNThkNzI5ZGNhYTQ4ZjE0ZGRlNzhmNTZmNTFj/250614_best_choice.jpg"/>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5970496" y="3340359"/>
            <a:ext cx="2817845" cy="2817845"/>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10" name="Rectangle 6"/>
          <p:cNvSpPr>
            <a:spLocks noChangeArrowheads="1"/>
          </p:cNvSpPr>
          <p:nvPr/>
        </p:nvSpPr>
        <p:spPr bwMode="auto">
          <a:xfrm>
            <a:off x="0" y="230188"/>
            <a:ext cx="2147888" cy="104775"/>
          </a:xfrm>
          <a:prstGeom prst="rect">
            <a:avLst/>
          </a:prstGeom>
          <a:solidFill>
            <a:srgbClr val="84786B"/>
          </a:solidFill>
          <a:ln w="9525">
            <a:noFill/>
            <a:round/>
            <a:headEnd/>
            <a:tailEnd/>
          </a:ln>
        </p:spPr>
        <p:txBody>
          <a:bodyPr>
            <a:prstTxWarp prst="textNoShape">
              <a:avLst/>
            </a:prstTxWarp>
          </a:bodyPr>
          <a:lstStyle/>
          <a:p>
            <a:pPr eaLnBrk="1" hangingPunct="1">
              <a:spcBef>
                <a:spcPct val="25000"/>
              </a:spcBef>
            </a:pPr>
            <a:endParaRPr lang="en-US" sz="2800" b="1">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 val="386439108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18" name="Picture 2" descr="https://blogs.anl.gov/mentoring/wp-content/blogs.dir/32/files/2013/07/mentoring-puzzle.jpg"/>
          <p:cNvPicPr>
            <a:picLocks noChangeAspect="1" noChangeArrowheads="1"/>
          </p:cNvPicPr>
          <p:nvPr/>
        </p:nvPicPr>
        <p:blipFill>
          <a:blip r:embed="rId2" cstate="email">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4430459" y="2359639"/>
            <a:ext cx="4343669" cy="3499693"/>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4" name="TextBox 3"/>
          <p:cNvSpPr txBox="1"/>
          <p:nvPr/>
        </p:nvSpPr>
        <p:spPr>
          <a:xfrm>
            <a:off x="683491" y="1487055"/>
            <a:ext cx="4121774" cy="4165243"/>
          </a:xfrm>
          <a:prstGeom prst="rect">
            <a:avLst/>
          </a:prstGeom>
          <a:noFill/>
        </p:spPr>
        <p:txBody>
          <a:bodyPr wrap="square" rtlCol="0">
            <a:spAutoFit/>
          </a:bodyPr>
          <a:lstStyle/>
          <a:p>
            <a:pPr marL="514350" indent="-514350">
              <a:spcBef>
                <a:spcPts val="2000"/>
              </a:spcBef>
              <a:buFont typeface="Wingdings" charset="2"/>
              <a:buAutoNum type="arabicPlain"/>
            </a:pPr>
            <a:r>
              <a:rPr lang="en-CA" sz="3200" dirty="0" smtClean="0"/>
              <a:t>Create a Mentor Program</a:t>
            </a:r>
          </a:p>
          <a:p>
            <a:pPr marL="514350" indent="-514350">
              <a:spcBef>
                <a:spcPts val="2000"/>
              </a:spcBef>
              <a:buFont typeface="Wingdings" charset="2"/>
              <a:buAutoNum type="arabicPlain"/>
            </a:pPr>
            <a:r>
              <a:rPr lang="en-CA" sz="3200" dirty="0" smtClean="0"/>
              <a:t>Develop Mentors for:</a:t>
            </a:r>
          </a:p>
          <a:p>
            <a:pPr marL="1258888" lvl="1" indent="-336550">
              <a:buFont typeface="Wingdings" charset="2"/>
              <a:buChar char="§"/>
            </a:pPr>
            <a:r>
              <a:rPr lang="en-CA" dirty="0" smtClean="0"/>
              <a:t>CNAs</a:t>
            </a:r>
          </a:p>
          <a:p>
            <a:pPr marL="1258888" lvl="1" indent="-336550">
              <a:buFont typeface="Wingdings" charset="2"/>
              <a:buChar char="§"/>
            </a:pPr>
            <a:r>
              <a:rPr lang="en-CA" dirty="0" smtClean="0"/>
              <a:t>Nurses</a:t>
            </a:r>
          </a:p>
          <a:p>
            <a:pPr marL="1258888" lvl="1" indent="-336550">
              <a:buFont typeface="Wingdings" charset="2"/>
              <a:buChar char="§"/>
            </a:pPr>
            <a:r>
              <a:rPr lang="en-CA" dirty="0" smtClean="0"/>
              <a:t>Dietary</a:t>
            </a:r>
          </a:p>
          <a:p>
            <a:pPr marL="1258888" lvl="1" indent="-336550">
              <a:buFont typeface="Wingdings" charset="2"/>
              <a:buChar char="§"/>
            </a:pPr>
            <a:r>
              <a:rPr lang="en-CA" dirty="0" smtClean="0"/>
              <a:t>Housekeeping</a:t>
            </a:r>
          </a:p>
          <a:p>
            <a:pPr marL="1258888" lvl="1" indent="-336550">
              <a:buFont typeface="Wingdings" charset="2"/>
              <a:buChar char="§"/>
            </a:pPr>
            <a:r>
              <a:rPr lang="en-CA" dirty="0" smtClean="0"/>
              <a:t>Others?</a:t>
            </a:r>
            <a:endParaRPr lang="en-CA" dirty="0"/>
          </a:p>
        </p:txBody>
      </p:sp>
    </p:spTree>
    <p:extLst>
      <p:ext uri="{BB962C8B-B14F-4D97-AF65-F5344CB8AC3E}">
        <p14:creationId xmlns:mc="http://schemas.openxmlformats.org/markup-compatibility/2006" xmlns:mv="urn:schemas-microsoft-com:mac:vml" xmlns:p14="http://schemas.microsoft.com/office/powerpoint/2010/main" xmlns="" val="105151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645" y="1534017"/>
            <a:ext cx="7876594" cy="646331"/>
          </a:xfrm>
          <a:prstGeom prst="rect">
            <a:avLst/>
          </a:prstGeom>
          <a:noFill/>
        </p:spPr>
        <p:txBody>
          <a:bodyPr wrap="square" rtlCol="0" anchor="ctr">
            <a:spAutoFit/>
          </a:bodyPr>
          <a:lstStyle/>
          <a:p>
            <a:pPr algn="ctr"/>
            <a:r>
              <a:rPr lang="en-CA" sz="3600" b="1" dirty="0" smtClean="0"/>
              <a:t>How do you choose a mentor?</a:t>
            </a:r>
            <a:endParaRPr lang="en-CA" sz="3600" b="1" dirty="0"/>
          </a:p>
        </p:txBody>
      </p:sp>
      <p:pic>
        <p:nvPicPr>
          <p:cNvPr id="281602" name="Picture 2" descr="http://www.iclipart.com/dodl.php?linklokauth=LzU0MS9tZWRpdW0vYmF0Y2hfMDgvMjUwNjE0X2Jlc3RfY2hvaWNlLmpwZywxNDE4MjQ3MTg2LDk2LjUzLjUuODIsMCwwLExMXzAsLGRlMjcyNThkNzI5ZGNhYTQ4ZjE0ZGRlNzhmNTZmNTFj/250614_best_choice.jpg"/>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5607617" y="3073563"/>
            <a:ext cx="2817845" cy="2817845"/>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 val="200017868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0281" y="288139"/>
            <a:ext cx="1088634" cy="400110"/>
          </a:xfrm>
          <a:prstGeom prst="rect">
            <a:avLst/>
          </a:prstGeom>
          <a:noFill/>
        </p:spPr>
        <p:txBody>
          <a:bodyPr wrap="square" rtlCol="0">
            <a:spAutoFit/>
          </a:bodyPr>
          <a:lstStyle/>
          <a:p>
            <a:r>
              <a:rPr lang="en-CA" sz="2000" b="1" i="1" dirty="0" smtClean="0">
                <a:solidFill>
                  <a:srgbClr val="093871"/>
                </a:solidFill>
              </a:rPr>
              <a:t>Step </a:t>
            </a:r>
            <a:r>
              <a:rPr lang="en-CA" sz="2000" b="1" i="1" baseline="30000" dirty="0" smtClean="0">
                <a:solidFill>
                  <a:srgbClr val="093871"/>
                </a:solidFill>
              </a:rPr>
              <a:t>#</a:t>
            </a:r>
            <a:r>
              <a:rPr lang="en-CA" sz="2000" b="1" i="1" dirty="0" smtClean="0">
                <a:solidFill>
                  <a:srgbClr val="093871"/>
                </a:solidFill>
              </a:rPr>
              <a:t>1</a:t>
            </a:r>
            <a:endParaRPr lang="en-US" sz="2000" b="1" i="1" dirty="0">
              <a:solidFill>
                <a:srgbClr val="093871"/>
              </a:solidFill>
            </a:endParaRPr>
          </a:p>
        </p:txBody>
      </p:sp>
      <p:sp>
        <p:nvSpPr>
          <p:cNvPr id="6" name="Title 1"/>
          <p:cNvSpPr>
            <a:spLocks noGrp="1"/>
          </p:cNvSpPr>
          <p:nvPr>
            <p:ph type="title"/>
          </p:nvPr>
        </p:nvSpPr>
        <p:spPr>
          <a:xfrm>
            <a:off x="1609872" y="360013"/>
            <a:ext cx="7534128" cy="1155390"/>
          </a:xfrm>
        </p:spPr>
        <p:txBody>
          <a:bodyPr anchor="t">
            <a:noAutofit/>
          </a:bodyPr>
          <a:lstStyle/>
          <a:p>
            <a:r>
              <a:rPr lang="en-CA" b="1" dirty="0" smtClean="0"/>
              <a:t>Choosing</a:t>
            </a:r>
            <a:r>
              <a:rPr lang="en-CA" dirty="0" smtClean="0"/>
              <a:t> a Mentor/Buddy</a:t>
            </a:r>
            <a:endParaRPr lang="en-CA" dirty="0"/>
          </a:p>
        </p:txBody>
      </p:sp>
      <p:sp>
        <p:nvSpPr>
          <p:cNvPr id="7" name="Content Placeholder 2"/>
          <p:cNvSpPr>
            <a:spLocks noGrp="1"/>
          </p:cNvSpPr>
          <p:nvPr>
            <p:ph type="subTitle" idx="4294967295"/>
          </p:nvPr>
        </p:nvSpPr>
        <p:spPr>
          <a:xfrm>
            <a:off x="467870" y="1258701"/>
            <a:ext cx="8123807" cy="3238500"/>
          </a:xfrm>
        </p:spPr>
        <p:txBody>
          <a:bodyPr>
            <a:normAutofit fontScale="85000" lnSpcReduction="20000"/>
          </a:bodyPr>
          <a:lstStyle/>
          <a:p>
            <a:pPr marL="0" indent="0">
              <a:buNone/>
            </a:pPr>
            <a:r>
              <a:rPr lang="en-US" sz="2800" dirty="0"/>
              <a:t>Mentors should be </a:t>
            </a:r>
            <a:r>
              <a:rPr lang="en-US" sz="2800" b="1" dirty="0"/>
              <a:t>carefully selected</a:t>
            </a:r>
            <a:r>
              <a:rPr lang="en-US" sz="2800" dirty="0"/>
              <a:t>, based on specific criteria, such as: </a:t>
            </a:r>
          </a:p>
          <a:p>
            <a:pPr marL="914400" lvl="1" indent="-457200">
              <a:buFont typeface="Wingdings" pitchFamily="2" charset="2"/>
              <a:buChar char="§"/>
            </a:pPr>
            <a:r>
              <a:rPr lang="en-US" sz="2400" dirty="0"/>
              <a:t>Length of service – at least </a:t>
            </a:r>
            <a:r>
              <a:rPr lang="en-US" sz="2400" b="1" dirty="0"/>
              <a:t>1 </a:t>
            </a:r>
            <a:r>
              <a:rPr lang="en-US" sz="2400" b="1" dirty="0" smtClean="0"/>
              <a:t>year</a:t>
            </a:r>
            <a:endParaRPr lang="en-US" sz="2400" dirty="0" smtClean="0"/>
          </a:p>
          <a:p>
            <a:pPr marL="914400" lvl="1" indent="-457200">
              <a:buFont typeface="Wingdings" pitchFamily="2" charset="2"/>
              <a:buChar char="§"/>
            </a:pPr>
            <a:r>
              <a:rPr lang="en-US" sz="2400" b="1" dirty="0"/>
              <a:t>Attendance</a:t>
            </a:r>
            <a:r>
              <a:rPr lang="en-US" sz="2400" dirty="0"/>
              <a:t> standard </a:t>
            </a:r>
            <a:r>
              <a:rPr lang="en-US" sz="2400" b="1" dirty="0"/>
              <a:t>above </a:t>
            </a:r>
            <a:r>
              <a:rPr lang="en-US" sz="2400" b="1" dirty="0" smtClean="0"/>
              <a:t>average</a:t>
            </a:r>
            <a:r>
              <a:rPr lang="en-US" sz="2400" dirty="0" smtClean="0"/>
              <a:t> </a:t>
            </a:r>
            <a:endParaRPr lang="en-US" sz="2400" dirty="0"/>
          </a:p>
          <a:p>
            <a:pPr marL="914400" lvl="1" indent="-457200">
              <a:buFont typeface="Wingdings" pitchFamily="2" charset="2"/>
              <a:buChar char="§"/>
            </a:pPr>
            <a:r>
              <a:rPr lang="en-US" sz="2400" b="1" dirty="0"/>
              <a:t>Positive</a:t>
            </a:r>
            <a:r>
              <a:rPr lang="en-US" sz="2400" dirty="0"/>
              <a:t> </a:t>
            </a:r>
            <a:r>
              <a:rPr lang="en-US" sz="2400" dirty="0" smtClean="0"/>
              <a:t>attitude</a:t>
            </a:r>
          </a:p>
          <a:p>
            <a:pPr marL="914400" lvl="1" indent="-457200">
              <a:buFont typeface="Wingdings" pitchFamily="2" charset="2"/>
              <a:buChar char="§"/>
            </a:pPr>
            <a:r>
              <a:rPr lang="en-US" sz="2400" b="1" dirty="0"/>
              <a:t>No disciplinary </a:t>
            </a:r>
            <a:r>
              <a:rPr lang="en-US" sz="2400" b="1" dirty="0" smtClean="0"/>
              <a:t/>
            </a:r>
            <a:br>
              <a:rPr lang="en-US" sz="2400" b="1" dirty="0" smtClean="0"/>
            </a:br>
            <a:r>
              <a:rPr lang="en-US" sz="2400" b="1" dirty="0" smtClean="0"/>
              <a:t>actions </a:t>
            </a:r>
            <a:r>
              <a:rPr lang="en-US" sz="2400" dirty="0"/>
              <a:t>in prior 12 </a:t>
            </a:r>
            <a:r>
              <a:rPr lang="en-US" sz="2400" dirty="0" smtClean="0"/>
              <a:t>months </a:t>
            </a:r>
            <a:endParaRPr lang="en-US" sz="2400" dirty="0"/>
          </a:p>
          <a:p>
            <a:pPr marL="914400" lvl="1" indent="-457200">
              <a:buFont typeface="Wingdings" pitchFamily="2" charset="2"/>
              <a:buChar char="§"/>
            </a:pPr>
            <a:r>
              <a:rPr lang="en-US" sz="2400" dirty="0"/>
              <a:t>Demonstrates </a:t>
            </a:r>
            <a:r>
              <a:rPr lang="en-US" sz="2400" b="1" dirty="0" smtClean="0"/>
              <a:t>initiative</a:t>
            </a:r>
            <a:endParaRPr lang="en-US" sz="2400" dirty="0" smtClean="0"/>
          </a:p>
          <a:p>
            <a:pPr marL="914400" lvl="1" indent="-457200">
              <a:buFont typeface="Wingdings" pitchFamily="2" charset="2"/>
              <a:buChar char="§"/>
            </a:pPr>
            <a:r>
              <a:rPr lang="en-US" sz="2400" b="1" dirty="0"/>
              <a:t>Respected</a:t>
            </a:r>
            <a:r>
              <a:rPr lang="en-US" sz="2400" dirty="0"/>
              <a:t> by colleagues, </a:t>
            </a:r>
            <a:r>
              <a:rPr lang="en-US" sz="2400" dirty="0" smtClean="0"/>
              <a:t/>
            </a:r>
            <a:br>
              <a:rPr lang="en-US" sz="2400" dirty="0" smtClean="0"/>
            </a:br>
            <a:r>
              <a:rPr lang="en-US" sz="2400" dirty="0" smtClean="0"/>
              <a:t>residents</a:t>
            </a:r>
            <a:r>
              <a:rPr lang="en-US" sz="2400" dirty="0"/>
              <a:t>, families </a:t>
            </a:r>
            <a:r>
              <a:rPr lang="en-US" sz="2400" dirty="0" smtClean="0"/>
              <a:t/>
            </a:r>
            <a:br>
              <a:rPr lang="en-US" sz="2400" dirty="0" smtClean="0"/>
            </a:br>
            <a:r>
              <a:rPr lang="en-US" sz="2400" dirty="0" smtClean="0"/>
              <a:t>and managers</a:t>
            </a:r>
          </a:p>
          <a:p>
            <a:endParaRPr lang="en-CA" sz="2400" dirty="0"/>
          </a:p>
        </p:txBody>
      </p:sp>
      <p:grpSp>
        <p:nvGrpSpPr>
          <p:cNvPr id="8" name="Group 2"/>
          <p:cNvGrpSpPr>
            <a:grpSpLocks/>
          </p:cNvGrpSpPr>
          <p:nvPr/>
        </p:nvGrpSpPr>
        <p:grpSpPr bwMode="auto">
          <a:xfrm>
            <a:off x="5912193" y="3422198"/>
            <a:ext cx="2660876" cy="2586056"/>
            <a:chOff x="2590800" y="2133600"/>
            <a:chExt cx="3962400" cy="3962400"/>
          </a:xfrm>
        </p:grpSpPr>
        <p:pic>
          <p:nvPicPr>
            <p:cNvPr id="9" name="Picture 2" descr="C:\Users\chelanm\Downloads\MP900422240 (1).JPG"/>
            <p:cNvPicPr>
              <a:picLocks noChangeAspect="1" noChangeArrowheads="1"/>
            </p:cNvPicPr>
            <p:nvPr/>
          </p:nvPicPr>
          <p:blipFill>
            <a:blip r:embed="rId3" cstate="email">
              <a:extLst/>
            </a:blip>
            <a:srcRect/>
            <a:stretch>
              <a:fillRect/>
            </a:stretch>
          </p:blipFill>
          <p:spPr bwMode="auto">
            <a:xfrm>
              <a:off x="2590800" y="2133600"/>
              <a:ext cx="3962400" cy="3962400"/>
            </a:xfrm>
            <a:prstGeom prst="rect">
              <a:avLst/>
            </a:prstGeom>
            <a:noFill/>
            <a:ln>
              <a:noFill/>
            </a:ln>
            <a:extLst/>
          </p:spPr>
        </p:pic>
        <p:pic>
          <p:nvPicPr>
            <p:cNvPr id="10" name="Picture 3" descr="C:\Users\chelanm\Downloads\MP900438702 (3).JPG"/>
            <p:cNvPicPr>
              <a:picLocks noChangeAspect="1" noChangeArrowheads="1"/>
            </p:cNvPicPr>
            <p:nvPr/>
          </p:nvPicPr>
          <p:blipFill>
            <a:blip r:embed="rId4" cstate="email"/>
            <a:srcRect/>
            <a:stretch>
              <a:fillRect/>
            </a:stretch>
          </p:blipFill>
          <p:spPr bwMode="auto">
            <a:xfrm>
              <a:off x="4267200" y="4152900"/>
              <a:ext cx="1549691" cy="1028700"/>
            </a:xfrm>
            <a:prstGeom prst="rect">
              <a:avLst/>
            </a:prstGeom>
            <a:noFill/>
            <a:ln>
              <a:noFill/>
            </a:ln>
          </p:spPr>
        </p:pic>
      </p:grpSp>
      <p:sp>
        <p:nvSpPr>
          <p:cNvPr id="11" name="Rectangle 6"/>
          <p:cNvSpPr>
            <a:spLocks noChangeArrowheads="1"/>
          </p:cNvSpPr>
          <p:nvPr/>
        </p:nvSpPr>
        <p:spPr bwMode="auto">
          <a:xfrm>
            <a:off x="0" y="218848"/>
            <a:ext cx="2147888" cy="104775"/>
          </a:xfrm>
          <a:prstGeom prst="rect">
            <a:avLst/>
          </a:prstGeom>
          <a:solidFill>
            <a:srgbClr val="84786B"/>
          </a:solidFill>
          <a:ln w="9525">
            <a:noFill/>
            <a:round/>
            <a:headEnd/>
            <a:tailEnd/>
          </a:ln>
        </p:spPr>
        <p:txBody>
          <a:bodyPr>
            <a:prstTxWarp prst="textNoShape">
              <a:avLst/>
            </a:prstTxWarp>
          </a:bodyPr>
          <a:lstStyle/>
          <a:p>
            <a:pPr eaLnBrk="1" hangingPunct="1">
              <a:spcBef>
                <a:spcPct val="25000"/>
              </a:spcBef>
            </a:pPr>
            <a:endParaRPr lang="en-US" sz="2800" b="1">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Hand Picked isn’t always best….</a:t>
            </a:r>
            <a:endParaRPr lang="en-US" dirty="0"/>
          </a:p>
        </p:txBody>
      </p:sp>
      <p:sp>
        <p:nvSpPr>
          <p:cNvPr id="3" name="Content Placeholder 2"/>
          <p:cNvSpPr>
            <a:spLocks noGrp="1"/>
          </p:cNvSpPr>
          <p:nvPr>
            <p:ph idx="1"/>
          </p:nvPr>
        </p:nvSpPr>
        <p:spPr/>
        <p:txBody>
          <a:bodyPr>
            <a:normAutofit fontScale="92500" lnSpcReduction="20000"/>
          </a:bodyPr>
          <a:lstStyle/>
          <a:p>
            <a:r>
              <a:rPr lang="en-CA" dirty="0" smtClean="0"/>
              <a:t>“Cream of the Crop” mentor… hand picked by DON… upon closer examination: </a:t>
            </a:r>
          </a:p>
          <a:p>
            <a:r>
              <a:rPr lang="en-CA" dirty="0" smtClean="0"/>
              <a:t>19 Occasions of absence – totalling 34 days</a:t>
            </a:r>
          </a:p>
          <a:p>
            <a:r>
              <a:rPr lang="en-CA" dirty="0" smtClean="0"/>
              <a:t>138 Occasions of tardiness – totalling over 170 HOURS</a:t>
            </a:r>
          </a:p>
          <a:p>
            <a:r>
              <a:rPr lang="en-CA" dirty="0" smtClean="0"/>
              <a:t>46 Occasions of leaving early, before end of shift. </a:t>
            </a:r>
          </a:p>
          <a:p>
            <a:r>
              <a:rPr lang="en-CA" dirty="0" smtClean="0"/>
              <a:t>Out of 250 opportunities to show up, show up on time and work the entire shift, she missed it almost 220 times! </a:t>
            </a:r>
            <a:endParaRPr lang="en-CA" dirty="0"/>
          </a:p>
        </p:txBody>
      </p:sp>
    </p:spTree>
    <p:extLst>
      <p:ext uri="{BB962C8B-B14F-4D97-AF65-F5344CB8AC3E}">
        <p14:creationId xmlns:mc="http://schemas.openxmlformats.org/markup-compatibility/2006" xmlns:mv="urn:schemas-microsoft-com:mac:vml" xmlns:p14="http://schemas.microsoft.com/office/powerpoint/2010/main" xmlns="" val="308496465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0281" y="288139"/>
            <a:ext cx="1088634" cy="400110"/>
          </a:xfrm>
          <a:prstGeom prst="rect">
            <a:avLst/>
          </a:prstGeom>
          <a:noFill/>
        </p:spPr>
        <p:txBody>
          <a:bodyPr wrap="square" rtlCol="0">
            <a:spAutoFit/>
          </a:bodyPr>
          <a:lstStyle/>
          <a:p>
            <a:r>
              <a:rPr lang="en-CA" sz="2000" b="1" i="1" dirty="0" smtClean="0">
                <a:solidFill>
                  <a:srgbClr val="093871"/>
                </a:solidFill>
              </a:rPr>
              <a:t>Step </a:t>
            </a:r>
            <a:r>
              <a:rPr lang="en-CA" sz="2000" b="1" i="1" baseline="30000" dirty="0" smtClean="0">
                <a:solidFill>
                  <a:srgbClr val="093871"/>
                </a:solidFill>
              </a:rPr>
              <a:t>#</a:t>
            </a:r>
            <a:r>
              <a:rPr lang="en-CA" sz="2000" b="1" i="1" dirty="0" smtClean="0">
                <a:solidFill>
                  <a:srgbClr val="093871"/>
                </a:solidFill>
              </a:rPr>
              <a:t>2</a:t>
            </a:r>
            <a:endParaRPr lang="en-US" sz="2000" b="1" i="1" dirty="0">
              <a:solidFill>
                <a:srgbClr val="093871"/>
              </a:solidFill>
            </a:endParaRPr>
          </a:p>
        </p:txBody>
      </p:sp>
      <p:sp>
        <p:nvSpPr>
          <p:cNvPr id="6" name="Title 1"/>
          <p:cNvSpPr>
            <a:spLocks noGrp="1"/>
          </p:cNvSpPr>
          <p:nvPr>
            <p:ph type="title"/>
          </p:nvPr>
        </p:nvSpPr>
        <p:spPr>
          <a:xfrm>
            <a:off x="1609872" y="360013"/>
            <a:ext cx="7534128" cy="1155390"/>
          </a:xfrm>
        </p:spPr>
        <p:txBody>
          <a:bodyPr anchor="t">
            <a:noAutofit/>
          </a:bodyPr>
          <a:lstStyle/>
          <a:p>
            <a:r>
              <a:rPr lang="en-CA" b="1" dirty="0" smtClean="0"/>
              <a:t>Training</a:t>
            </a:r>
            <a:r>
              <a:rPr lang="en-CA" dirty="0" smtClean="0"/>
              <a:t> a Mentor/Buddy</a:t>
            </a:r>
            <a:endParaRPr lang="en-CA" dirty="0"/>
          </a:p>
        </p:txBody>
      </p:sp>
      <p:sp>
        <p:nvSpPr>
          <p:cNvPr id="11" name="Rectangle 6"/>
          <p:cNvSpPr>
            <a:spLocks noChangeArrowheads="1"/>
          </p:cNvSpPr>
          <p:nvPr/>
        </p:nvSpPr>
        <p:spPr bwMode="auto">
          <a:xfrm>
            <a:off x="0" y="218848"/>
            <a:ext cx="2147888" cy="104775"/>
          </a:xfrm>
          <a:prstGeom prst="rect">
            <a:avLst/>
          </a:prstGeom>
          <a:solidFill>
            <a:srgbClr val="84786B"/>
          </a:solidFill>
          <a:ln w="9525">
            <a:noFill/>
            <a:round/>
            <a:headEnd/>
            <a:tailEnd/>
          </a:ln>
        </p:spPr>
        <p:txBody>
          <a:bodyPr>
            <a:prstTxWarp prst="textNoShape">
              <a:avLst/>
            </a:prstTxWarp>
          </a:bodyPr>
          <a:lstStyle/>
          <a:p>
            <a:pPr eaLnBrk="1" hangingPunct="1">
              <a:spcBef>
                <a:spcPct val="25000"/>
              </a:spcBef>
            </a:pPr>
            <a:endParaRPr lang="en-US" sz="2800" b="1">
              <a:solidFill>
                <a:srgbClr val="000000"/>
              </a:solidFill>
            </a:endParaRPr>
          </a:p>
        </p:txBody>
      </p:sp>
      <p:sp>
        <p:nvSpPr>
          <p:cNvPr id="13" name="Content Placeholder 2"/>
          <p:cNvSpPr txBox="1">
            <a:spLocks/>
          </p:cNvSpPr>
          <p:nvPr/>
        </p:nvSpPr>
        <p:spPr bwMode="auto">
          <a:xfrm>
            <a:off x="457200" y="1405720"/>
            <a:ext cx="8229600" cy="47204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457200" marR="0" lvl="0" indent="-457200" algn="l" defTabSz="457200" rtl="0" eaLnBrk="0" fontAlgn="base" latinLnBrk="0" hangingPunct="0">
              <a:lnSpc>
                <a:spcPct val="100000"/>
              </a:lnSpc>
              <a:spcBef>
                <a:spcPct val="20000"/>
              </a:spcBef>
              <a:spcAft>
                <a:spcPct val="0"/>
              </a:spcAft>
              <a:buClrTx/>
              <a:buSzTx/>
              <a:buFont typeface="Wingdings" pitchFamily="2" charset="2"/>
              <a:buNone/>
              <a:tabLst/>
              <a:defRPr/>
            </a:pPr>
            <a:r>
              <a:rPr kumimoji="0" lang="en-US" sz="2800"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Mentors should be </a:t>
            </a:r>
            <a:r>
              <a:rPr kumimoji="0" lang="en-US" sz="2800" b="1"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trained on</a:t>
            </a:r>
            <a:r>
              <a:rPr kumimoji="0" lang="en-US" sz="2800"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 </a:t>
            </a:r>
          </a:p>
          <a:p>
            <a:pPr marL="914400" marR="0" lvl="1" indent="-457200" algn="l" defTabSz="457200" rtl="0" eaLnBrk="0" fontAlgn="base" latinLnBrk="0" hangingPunct="0">
              <a:lnSpc>
                <a:spcPct val="100000"/>
              </a:lnSpc>
              <a:spcBef>
                <a:spcPct val="20000"/>
              </a:spcBef>
              <a:spcAft>
                <a:spcPct val="0"/>
              </a:spcAft>
              <a:buClrTx/>
              <a:buSzTx/>
              <a:buFont typeface="Wingdings" pitchFamily="2" charset="2"/>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Employee </a:t>
            </a:r>
            <a:r>
              <a:rPr kumimoji="0" lang="en-US" sz="2400" b="1"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handbook</a:t>
            </a:r>
            <a:endParaRPr kumimoji="0" lang="en-US" sz="2400"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endParaRPr>
          </a:p>
          <a:p>
            <a:pPr marL="914400" marR="0" lvl="1" indent="-457200" algn="l" defTabSz="457200" rtl="0" eaLnBrk="0" fontAlgn="base" latinLnBrk="0" hangingPunct="0">
              <a:lnSpc>
                <a:spcPct val="100000"/>
              </a:lnSpc>
              <a:spcBef>
                <a:spcPct val="20000"/>
              </a:spcBef>
              <a:spcAft>
                <a:spcPct val="0"/>
              </a:spcAft>
              <a:buClrTx/>
              <a:buSzTx/>
              <a:buFont typeface="Wingdings" pitchFamily="2" charset="2"/>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Specific </a:t>
            </a:r>
            <a:r>
              <a:rPr kumimoji="0" lang="en-US" sz="2400" b="1"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job duties </a:t>
            </a:r>
            <a:r>
              <a:rPr kumimoji="0" lang="en-US" sz="2400"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for </a:t>
            </a:r>
            <a:r>
              <a:rPr kumimoji="0" lang="en-US" sz="2400" b="1"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new hires</a:t>
            </a:r>
            <a:r>
              <a:rPr kumimoji="0" lang="en-US" sz="2400"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 </a:t>
            </a:r>
          </a:p>
          <a:p>
            <a:pPr marL="914400" marR="0" lvl="1" indent="-457200" algn="l" defTabSz="457200" rtl="0" eaLnBrk="0" fontAlgn="base" latinLnBrk="0" hangingPunct="0">
              <a:lnSpc>
                <a:spcPct val="100000"/>
              </a:lnSpc>
              <a:spcBef>
                <a:spcPct val="20000"/>
              </a:spcBef>
              <a:spcAft>
                <a:spcPct val="0"/>
              </a:spcAft>
              <a:buClrTx/>
              <a:buSzTx/>
              <a:buFont typeface="Wingdings" pitchFamily="2" charset="2"/>
              <a:buChar char="§"/>
              <a:tabLst/>
              <a:defRPr/>
            </a:pPr>
            <a:r>
              <a:rPr kumimoji="0" lang="en-US" sz="2400" b="1"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Benefits</a:t>
            </a:r>
            <a:endParaRPr kumimoji="0" lang="en-US" sz="2400"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endParaRPr>
          </a:p>
          <a:p>
            <a:pPr marL="914400" marR="0" lvl="1" indent="-457200" algn="l" defTabSz="457200" rtl="0" eaLnBrk="0" fontAlgn="base" latinLnBrk="0" hangingPunct="0">
              <a:lnSpc>
                <a:spcPct val="100000"/>
              </a:lnSpc>
              <a:spcBef>
                <a:spcPct val="20000"/>
              </a:spcBef>
              <a:spcAft>
                <a:spcPct val="0"/>
              </a:spcAft>
              <a:buClrTx/>
              <a:buSzTx/>
              <a:buFont typeface="Wingdings" pitchFamily="2" charset="2"/>
              <a:buChar char="§"/>
              <a:tabLst/>
              <a:defRPr/>
            </a:pPr>
            <a:r>
              <a:rPr kumimoji="0" lang="en-US" sz="2400" b="1"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Policies</a:t>
            </a:r>
            <a:r>
              <a:rPr kumimoji="0" lang="en-US" sz="2400"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 and procedures</a:t>
            </a:r>
          </a:p>
          <a:p>
            <a:pPr marL="914400" marR="0" lvl="1" indent="-457200" algn="l" defTabSz="457200" rtl="0" eaLnBrk="0" fontAlgn="base" latinLnBrk="0" hangingPunct="0">
              <a:lnSpc>
                <a:spcPct val="100000"/>
              </a:lnSpc>
              <a:spcBef>
                <a:spcPct val="20000"/>
              </a:spcBef>
              <a:spcAft>
                <a:spcPct val="0"/>
              </a:spcAft>
              <a:buClrTx/>
              <a:buSzTx/>
              <a:buFont typeface="Wingdings" pitchFamily="2" charset="2"/>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Relationship </a:t>
            </a:r>
            <a:r>
              <a:rPr kumimoji="0" lang="en-US" sz="2400" b="1"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skills</a:t>
            </a:r>
            <a:r>
              <a:rPr kumimoji="0" lang="en-US" sz="2400"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 </a:t>
            </a:r>
          </a:p>
          <a:p>
            <a:pPr marL="914400" marR="0" lvl="1" indent="-457200" algn="l" defTabSz="457200" rtl="0" eaLnBrk="0" fontAlgn="base" latinLnBrk="0" hangingPunct="0">
              <a:lnSpc>
                <a:spcPct val="100000"/>
              </a:lnSpc>
              <a:spcBef>
                <a:spcPct val="20000"/>
              </a:spcBef>
              <a:spcAft>
                <a:spcPct val="0"/>
              </a:spcAft>
              <a:buClrTx/>
              <a:buSzTx/>
              <a:buFont typeface="Wingdings" pitchFamily="2" charset="2"/>
              <a:buChar char="§"/>
              <a:tabLst/>
              <a:defRPr/>
            </a:pPr>
            <a:r>
              <a:rPr kumimoji="0" lang="en-US" sz="2400" b="1"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Training techniques </a:t>
            </a:r>
            <a:br>
              <a:rPr kumimoji="0" lang="en-US" sz="2400" b="1"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br>
            <a:r>
              <a:rPr kumimoji="0" lang="en-US" sz="2400"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 adult learning skills</a:t>
            </a:r>
          </a:p>
          <a:p>
            <a:pPr marL="342900" marR="0" lvl="0" indent="-342900" algn="l" defTabSz="457200" rtl="0" eaLnBrk="0" fontAlgn="base" latinLnBrk="0" hangingPunct="0">
              <a:lnSpc>
                <a:spcPct val="100000"/>
              </a:lnSpc>
              <a:spcBef>
                <a:spcPct val="20000"/>
              </a:spcBef>
              <a:spcAft>
                <a:spcPct val="0"/>
              </a:spcAft>
              <a:buClrTx/>
              <a:buSzTx/>
              <a:buFont typeface="Wingdings" pitchFamily="2" charset="2"/>
              <a:buChar char="§"/>
              <a:tabLst/>
              <a:defRPr/>
            </a:pPr>
            <a:endParaRPr kumimoji="0" lang="en-CA" sz="3200" b="0" i="0" u="none" strike="noStrike" kern="1200" cap="none" spc="0" normalizeH="0" baseline="0" noProof="0" dirty="0">
              <a:ln>
                <a:noFill/>
              </a:ln>
              <a:solidFill>
                <a:schemeClr val="tx1"/>
              </a:solidFill>
              <a:effectLst/>
              <a:uLnTx/>
              <a:uFillTx/>
              <a:latin typeface="Arial" pitchFamily="34" charset="0"/>
              <a:ea typeface="ＭＳ Ｐゴシック" pitchFamily="42" charset="-128"/>
              <a:cs typeface="Arial" pitchFamily="34" charset="0"/>
            </a:endParaRPr>
          </a:p>
        </p:txBody>
      </p:sp>
      <p:pic>
        <p:nvPicPr>
          <p:cNvPr id="14" name="Picture 4" descr="http://www.oshonews.com/wp-content/uploads/2012/10/Whispering.jpg"/>
          <p:cNvPicPr>
            <a:picLocks noChangeAspect="1" noChangeArrowheads="1"/>
          </p:cNvPicPr>
          <p:nvPr/>
        </p:nvPicPr>
        <p:blipFill>
          <a:blip r:embed="rId3" cstate="email"/>
          <a:srcRect/>
          <a:stretch>
            <a:fillRect/>
          </a:stretch>
        </p:blipFill>
        <p:spPr bwMode="auto">
          <a:xfrm>
            <a:off x="5036024" y="3727159"/>
            <a:ext cx="3756596" cy="2294939"/>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bldLvl="2"/>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Buddy/Mentor “Must-Haves”</a:t>
            </a:r>
            <a:endParaRPr lang="en-US" dirty="0"/>
          </a:p>
        </p:txBody>
      </p:sp>
      <p:sp>
        <p:nvSpPr>
          <p:cNvPr id="4" name="Content Placeholder 3"/>
          <p:cNvSpPr>
            <a:spLocks noGrp="1"/>
          </p:cNvSpPr>
          <p:nvPr>
            <p:ph idx="1"/>
          </p:nvPr>
        </p:nvSpPr>
        <p:spPr>
          <a:xfrm>
            <a:off x="457200" y="1461466"/>
            <a:ext cx="8229600" cy="4525963"/>
          </a:xfrm>
        </p:spPr>
        <p:txBody>
          <a:bodyPr>
            <a:normAutofit fontScale="70000" lnSpcReduction="20000"/>
          </a:bodyPr>
          <a:lstStyle/>
          <a:p>
            <a:pPr marL="514350" indent="-514350">
              <a:lnSpc>
                <a:spcPct val="120000"/>
              </a:lnSpc>
              <a:spcBef>
                <a:spcPts val="1000"/>
              </a:spcBef>
              <a:buFont typeface="Wingdings" charset="2"/>
              <a:buAutoNum type="arabicPlain"/>
            </a:pPr>
            <a:r>
              <a:rPr lang="en-CA" sz="3500" dirty="0" smtClean="0"/>
              <a:t>Mentors </a:t>
            </a:r>
            <a:r>
              <a:rPr lang="en-CA" sz="3500" b="1" dirty="0" smtClean="0"/>
              <a:t>must</a:t>
            </a:r>
            <a:r>
              <a:rPr lang="en-CA" sz="3500" dirty="0" smtClean="0"/>
              <a:t> meet their new hire on the </a:t>
            </a:r>
            <a:r>
              <a:rPr lang="en-CA" sz="3500" b="1" dirty="0" smtClean="0"/>
              <a:t>first day</a:t>
            </a:r>
            <a:endParaRPr lang="en-CA" sz="3500" dirty="0" smtClean="0"/>
          </a:p>
          <a:p>
            <a:pPr marL="514350" indent="-514350">
              <a:lnSpc>
                <a:spcPct val="120000"/>
              </a:lnSpc>
              <a:spcBef>
                <a:spcPts val="1000"/>
              </a:spcBef>
              <a:buFont typeface="Wingdings" charset="2"/>
              <a:buAutoNum type="arabicPlain"/>
            </a:pPr>
            <a:r>
              <a:rPr lang="en-CA" sz="3500" dirty="0" smtClean="0"/>
              <a:t>Have </a:t>
            </a:r>
            <a:r>
              <a:rPr lang="en-CA" sz="3500" b="1" dirty="0" smtClean="0"/>
              <a:t>lunch</a:t>
            </a:r>
            <a:r>
              <a:rPr lang="en-CA" sz="3500" dirty="0" smtClean="0"/>
              <a:t> (or other meal during work) with their new hire at least </a:t>
            </a:r>
            <a:r>
              <a:rPr lang="en-CA" sz="3500" b="1" dirty="0" smtClean="0"/>
              <a:t>once a week </a:t>
            </a:r>
            <a:r>
              <a:rPr lang="en-CA" sz="3500" dirty="0" smtClean="0"/>
              <a:t>for the new hire’s first 4 weeks, or more</a:t>
            </a:r>
          </a:p>
          <a:p>
            <a:pPr marL="514350" indent="-514350">
              <a:lnSpc>
                <a:spcPct val="120000"/>
              </a:lnSpc>
              <a:spcBef>
                <a:spcPts val="1000"/>
              </a:spcBef>
              <a:buFont typeface="Wingdings" charset="2"/>
              <a:buAutoNum type="arabicPlain"/>
            </a:pPr>
            <a:r>
              <a:rPr lang="en-CA" sz="3500" dirty="0" smtClean="0"/>
              <a:t>Complete a </a:t>
            </a:r>
            <a:r>
              <a:rPr lang="en-CA" sz="3500" b="1" dirty="0" smtClean="0"/>
              <a:t>skills checklist </a:t>
            </a:r>
            <a:r>
              <a:rPr lang="en-CA" sz="3500" dirty="0" smtClean="0"/>
              <a:t>with their new hire </a:t>
            </a:r>
            <a:r>
              <a:rPr lang="en-CA" sz="3500" b="1" dirty="0" smtClean="0"/>
              <a:t>every week </a:t>
            </a:r>
            <a:r>
              <a:rPr lang="en-CA" sz="3500" dirty="0" smtClean="0"/>
              <a:t>for the first 4 weeks. </a:t>
            </a:r>
            <a:r>
              <a:rPr lang="en-CA" sz="3500" b="1" dirty="0" smtClean="0"/>
              <a:t>Monthly thereafter </a:t>
            </a:r>
            <a:r>
              <a:rPr lang="en-CA" sz="3500" dirty="0" smtClean="0"/>
              <a:t>for up to a year, if possible</a:t>
            </a:r>
          </a:p>
          <a:p>
            <a:pPr marL="514350" indent="-514350">
              <a:lnSpc>
                <a:spcPct val="120000"/>
              </a:lnSpc>
              <a:spcBef>
                <a:spcPts val="1000"/>
              </a:spcBef>
              <a:buFont typeface="Wingdings" charset="2"/>
              <a:buAutoNum type="arabicPlain"/>
            </a:pPr>
            <a:r>
              <a:rPr lang="en-CA" sz="3500" dirty="0" smtClean="0"/>
              <a:t>Mentors must maintain </a:t>
            </a:r>
            <a:r>
              <a:rPr lang="en-CA" sz="3500" b="1" dirty="0" smtClean="0"/>
              <a:t>good work habits</a:t>
            </a:r>
            <a:r>
              <a:rPr lang="en-CA" sz="3500" dirty="0" smtClean="0"/>
              <a:t>, skills and attendance</a:t>
            </a:r>
          </a:p>
          <a:p>
            <a:pPr marL="514350" indent="-514350">
              <a:lnSpc>
                <a:spcPct val="120000"/>
              </a:lnSpc>
              <a:spcBef>
                <a:spcPts val="1000"/>
              </a:spcBef>
              <a:buFont typeface="Wingdings" charset="2"/>
              <a:buAutoNum type="arabicPlain"/>
            </a:pPr>
            <a:r>
              <a:rPr lang="en-CA" sz="3500" dirty="0" smtClean="0"/>
              <a:t>Mentors must </a:t>
            </a:r>
            <a:r>
              <a:rPr lang="en-CA" sz="3500" b="1" dirty="0" smtClean="0"/>
              <a:t>teach proper methods</a:t>
            </a:r>
            <a:r>
              <a:rPr lang="en-CA" sz="3500" dirty="0" smtClean="0"/>
              <a:t>, techniques</a:t>
            </a:r>
            <a:endParaRPr lang="en-US" sz="3500" dirty="0" smtClean="0"/>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9600" dirty="0" smtClean="0"/>
              <a:t>Part 1:</a:t>
            </a:r>
            <a:endParaRPr lang="en-US" sz="9600" dirty="0"/>
          </a:p>
        </p:txBody>
      </p:sp>
      <p:sp>
        <p:nvSpPr>
          <p:cNvPr id="3" name="Subtitle 2"/>
          <p:cNvSpPr>
            <a:spLocks noGrp="1"/>
          </p:cNvSpPr>
          <p:nvPr>
            <p:ph type="subTitle" idx="1"/>
          </p:nvPr>
        </p:nvSpPr>
        <p:spPr/>
        <p:txBody>
          <a:bodyPr/>
          <a:lstStyle/>
          <a:p>
            <a:r>
              <a:rPr lang="en-US" sz="6000" dirty="0" smtClean="0"/>
              <a:t>Turnover</a:t>
            </a:r>
            <a:endParaRPr lang="en-US" sz="6000"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0281" y="288139"/>
            <a:ext cx="1088634" cy="400110"/>
          </a:xfrm>
          <a:prstGeom prst="rect">
            <a:avLst/>
          </a:prstGeom>
          <a:noFill/>
        </p:spPr>
        <p:txBody>
          <a:bodyPr wrap="square" rtlCol="0">
            <a:spAutoFit/>
          </a:bodyPr>
          <a:lstStyle/>
          <a:p>
            <a:r>
              <a:rPr lang="en-CA" sz="2000" b="1" i="1" dirty="0" smtClean="0">
                <a:solidFill>
                  <a:srgbClr val="093871"/>
                </a:solidFill>
              </a:rPr>
              <a:t>Step </a:t>
            </a:r>
            <a:r>
              <a:rPr lang="en-CA" sz="2000" b="1" i="1" baseline="30000" dirty="0" smtClean="0">
                <a:solidFill>
                  <a:srgbClr val="093871"/>
                </a:solidFill>
              </a:rPr>
              <a:t>#</a:t>
            </a:r>
            <a:r>
              <a:rPr lang="en-CA" sz="2000" b="1" i="1" dirty="0" smtClean="0">
                <a:solidFill>
                  <a:srgbClr val="093871"/>
                </a:solidFill>
              </a:rPr>
              <a:t>3</a:t>
            </a:r>
            <a:endParaRPr lang="en-US" sz="2000" b="1" i="1" dirty="0">
              <a:solidFill>
                <a:srgbClr val="093871"/>
              </a:solidFill>
            </a:endParaRPr>
          </a:p>
        </p:txBody>
      </p:sp>
      <p:sp>
        <p:nvSpPr>
          <p:cNvPr id="6" name="Title 1"/>
          <p:cNvSpPr>
            <a:spLocks noGrp="1"/>
          </p:cNvSpPr>
          <p:nvPr>
            <p:ph type="title"/>
          </p:nvPr>
        </p:nvSpPr>
        <p:spPr>
          <a:xfrm>
            <a:off x="1609872" y="360013"/>
            <a:ext cx="7534128" cy="1155390"/>
          </a:xfrm>
        </p:spPr>
        <p:txBody>
          <a:bodyPr anchor="t">
            <a:noAutofit/>
          </a:bodyPr>
          <a:lstStyle/>
          <a:p>
            <a:r>
              <a:rPr lang="en-CA" dirty="0" smtClean="0"/>
              <a:t>How to </a:t>
            </a:r>
            <a:r>
              <a:rPr lang="en-CA" b="1" dirty="0" smtClean="0"/>
              <a:t>Reward a Mentor/Buddy</a:t>
            </a:r>
            <a:br>
              <a:rPr lang="en-CA" b="1" dirty="0" smtClean="0"/>
            </a:br>
            <a:r>
              <a:rPr lang="en-CA" sz="2000" dirty="0" smtClean="0"/>
              <a:t>(Sample Only)</a:t>
            </a:r>
            <a:endParaRPr lang="en-CA" dirty="0"/>
          </a:p>
        </p:txBody>
      </p:sp>
      <p:sp>
        <p:nvSpPr>
          <p:cNvPr id="11" name="Rectangle 6"/>
          <p:cNvSpPr>
            <a:spLocks noChangeArrowheads="1"/>
          </p:cNvSpPr>
          <p:nvPr/>
        </p:nvSpPr>
        <p:spPr bwMode="auto">
          <a:xfrm>
            <a:off x="0" y="218848"/>
            <a:ext cx="2147888" cy="104775"/>
          </a:xfrm>
          <a:prstGeom prst="rect">
            <a:avLst/>
          </a:prstGeom>
          <a:solidFill>
            <a:srgbClr val="84786B"/>
          </a:solidFill>
          <a:ln w="9525">
            <a:noFill/>
            <a:round/>
            <a:headEnd/>
            <a:tailEnd/>
          </a:ln>
        </p:spPr>
        <p:txBody>
          <a:bodyPr>
            <a:prstTxWarp prst="textNoShape">
              <a:avLst/>
            </a:prstTxWarp>
          </a:bodyPr>
          <a:lstStyle/>
          <a:p>
            <a:pPr eaLnBrk="1" hangingPunct="1">
              <a:spcBef>
                <a:spcPct val="25000"/>
              </a:spcBef>
            </a:pPr>
            <a:endParaRPr lang="en-US" sz="2800" b="1">
              <a:solidFill>
                <a:srgbClr val="000000"/>
              </a:solidFill>
            </a:endParaRPr>
          </a:p>
        </p:txBody>
      </p:sp>
      <p:sp>
        <p:nvSpPr>
          <p:cNvPr id="7" name="Content Placeholder 2"/>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457200" marR="0" lvl="0" indent="-457200" algn="l" defTabSz="457200" rtl="0" eaLnBrk="0" fontAlgn="base" latinLnBrk="0" hangingPunct="0">
              <a:lnSpc>
                <a:spcPct val="100000"/>
              </a:lnSpc>
              <a:spcBef>
                <a:spcPct val="20000"/>
              </a:spcBef>
              <a:spcAft>
                <a:spcPct val="0"/>
              </a:spcAft>
              <a:buClrTx/>
              <a:buSzTx/>
              <a:buFont typeface="Wingdings" pitchFamily="2" charset="2"/>
              <a:buChar char="§"/>
              <a:tabLst/>
              <a:defRPr/>
            </a:pPr>
            <a:r>
              <a:rPr kumimoji="0" lang="en-US" sz="3200"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Mentors should be </a:t>
            </a:r>
            <a:r>
              <a:rPr kumimoji="0" lang="en-US" sz="3200" b="1"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rewarded</a:t>
            </a:r>
            <a:r>
              <a:rPr kumimoji="0" lang="en-US" sz="3200"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 based on </a:t>
            </a:r>
            <a:r>
              <a:rPr kumimoji="0" lang="en-US" sz="3200" b="1"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retention</a:t>
            </a:r>
            <a:r>
              <a:rPr kumimoji="0" lang="en-US" sz="3200"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 such as: </a:t>
            </a:r>
          </a:p>
          <a:p>
            <a:pPr marL="914400" marR="0" lvl="1" indent="-457200" algn="l" defTabSz="457200" rtl="0" eaLnBrk="0" fontAlgn="base" latinLnBrk="0" hangingPunct="0">
              <a:lnSpc>
                <a:spcPct val="100000"/>
              </a:lnSpc>
              <a:spcBef>
                <a:spcPct val="20000"/>
              </a:spcBef>
              <a:spcAft>
                <a:spcPct val="0"/>
              </a:spcAft>
              <a:buClrTx/>
              <a:buSzTx/>
              <a:buFont typeface="Wingdings" pitchFamily="2" charset="2"/>
              <a:buChar char="§"/>
              <a:tabLst/>
              <a:defRPr/>
            </a:pPr>
            <a:r>
              <a:rPr kumimoji="0" lang="en-US" sz="2600"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$25 bonus when new hired reaches </a:t>
            </a:r>
            <a:r>
              <a:rPr kumimoji="0" lang="en-US" sz="2600" b="1"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30 days</a:t>
            </a:r>
            <a:r>
              <a:rPr kumimoji="0" lang="en-US" sz="2600"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 </a:t>
            </a:r>
          </a:p>
          <a:p>
            <a:pPr marL="914400" marR="0" lvl="1" indent="-457200" algn="l" defTabSz="457200" rtl="0" eaLnBrk="0" fontAlgn="base" latinLnBrk="0" hangingPunct="0">
              <a:lnSpc>
                <a:spcPct val="100000"/>
              </a:lnSpc>
              <a:spcBef>
                <a:spcPct val="20000"/>
              </a:spcBef>
              <a:spcAft>
                <a:spcPct val="0"/>
              </a:spcAft>
              <a:buClrTx/>
              <a:buSzTx/>
              <a:buFont typeface="Wingdings" pitchFamily="2" charset="2"/>
              <a:buChar char="§"/>
              <a:tabLst/>
              <a:defRPr/>
            </a:pPr>
            <a:r>
              <a:rPr kumimoji="0" lang="en-US" sz="2600"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$25 bonus when new hire reaches </a:t>
            </a:r>
            <a:r>
              <a:rPr kumimoji="0" lang="en-US" sz="2600" b="1"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90 days</a:t>
            </a:r>
            <a:r>
              <a:rPr kumimoji="0" lang="en-US" sz="2600"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 </a:t>
            </a:r>
          </a:p>
          <a:p>
            <a:pPr marL="914400" marR="0" lvl="1" indent="-457200" algn="l" defTabSz="457200" rtl="0" eaLnBrk="0" fontAlgn="base" latinLnBrk="0" hangingPunct="0">
              <a:lnSpc>
                <a:spcPct val="100000"/>
              </a:lnSpc>
              <a:spcBef>
                <a:spcPct val="20000"/>
              </a:spcBef>
              <a:spcAft>
                <a:spcPct val="0"/>
              </a:spcAft>
              <a:buClrTx/>
              <a:buSzTx/>
              <a:buFont typeface="Wingdings" pitchFamily="2" charset="2"/>
              <a:buChar char="§"/>
              <a:tabLst/>
              <a:defRPr/>
            </a:pPr>
            <a:r>
              <a:rPr kumimoji="0" lang="en-US" sz="2600"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$50 bonus when new hire reaches </a:t>
            </a:r>
            <a:r>
              <a:rPr kumimoji="0" lang="en-US" sz="2600" b="1"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180 days</a:t>
            </a:r>
            <a:r>
              <a:rPr kumimoji="0" lang="en-US" sz="2600"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 </a:t>
            </a:r>
          </a:p>
          <a:p>
            <a:pPr marL="914400" marR="0" lvl="1" indent="-457200" algn="l" defTabSz="457200" rtl="0" eaLnBrk="0" fontAlgn="base" latinLnBrk="0" hangingPunct="0">
              <a:lnSpc>
                <a:spcPct val="100000"/>
              </a:lnSpc>
              <a:spcBef>
                <a:spcPct val="20000"/>
              </a:spcBef>
              <a:spcAft>
                <a:spcPct val="0"/>
              </a:spcAft>
              <a:buClrTx/>
              <a:buSzTx/>
              <a:buFont typeface="Wingdings" pitchFamily="2" charset="2"/>
              <a:buChar char="§"/>
              <a:tabLst/>
              <a:defRPr/>
            </a:pPr>
            <a:r>
              <a:rPr kumimoji="0" lang="en-US" sz="2600"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$100 bonus when new hire </a:t>
            </a:r>
            <a:br>
              <a:rPr kumimoji="0" lang="en-US" sz="2600"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br>
            <a:r>
              <a:rPr kumimoji="0" lang="en-US" sz="2600"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reaches </a:t>
            </a:r>
            <a:r>
              <a:rPr kumimoji="0" lang="en-US" sz="2600" b="1"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1 year</a:t>
            </a:r>
            <a:r>
              <a:rPr kumimoji="0" lang="en-US" sz="2600"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 </a:t>
            </a:r>
          </a:p>
          <a:p>
            <a:pPr marL="742950" marR="0" lvl="1" indent="-285750"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CA" sz="2800" b="0" i="0" u="none" strike="noStrike" kern="1200" cap="none" spc="0" normalizeH="0" baseline="0" noProof="0" dirty="0">
              <a:ln>
                <a:noFill/>
              </a:ln>
              <a:solidFill>
                <a:schemeClr val="tx1"/>
              </a:solidFill>
              <a:effectLst/>
              <a:uLnTx/>
              <a:uFillTx/>
              <a:latin typeface="Arial" pitchFamily="34" charset="0"/>
              <a:ea typeface="ＭＳ Ｐゴシック" pitchFamily="42" charset="-128"/>
              <a:cs typeface="Arial" pitchFamily="34" charset="0"/>
            </a:endParaRPr>
          </a:p>
        </p:txBody>
      </p:sp>
      <p:pic>
        <p:nvPicPr>
          <p:cNvPr id="8" name="Picture 2" descr="https://familysearch.org/blog/en/files/2013/12/Hands-Clapping.jpg"/>
          <p:cNvPicPr>
            <a:picLocks noChangeAspect="1" noChangeArrowheads="1"/>
          </p:cNvPicPr>
          <p:nvPr/>
        </p:nvPicPr>
        <p:blipFill>
          <a:blip r:embed="rId3" cstate="email">
            <a:clrChange>
              <a:clrFrom>
                <a:srgbClr val="EEECEE"/>
              </a:clrFrom>
              <a:clrTo>
                <a:srgbClr val="EEECEE">
                  <a:alpha val="0"/>
                </a:srgbClr>
              </a:clrTo>
            </a:clrChange>
          </a:blip>
          <a:srcRect/>
          <a:stretch>
            <a:fillRect/>
          </a:stretch>
        </p:blipFill>
        <p:spPr bwMode="auto">
          <a:xfrm>
            <a:off x="6425081" y="4091185"/>
            <a:ext cx="2718919" cy="209130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0281" y="288139"/>
            <a:ext cx="1088634" cy="400110"/>
          </a:xfrm>
          <a:prstGeom prst="rect">
            <a:avLst/>
          </a:prstGeom>
          <a:noFill/>
        </p:spPr>
        <p:txBody>
          <a:bodyPr wrap="square" rtlCol="0">
            <a:spAutoFit/>
          </a:bodyPr>
          <a:lstStyle/>
          <a:p>
            <a:r>
              <a:rPr lang="en-CA" sz="2000" b="1" i="1" dirty="0" smtClean="0">
                <a:solidFill>
                  <a:srgbClr val="093871"/>
                </a:solidFill>
              </a:rPr>
              <a:t>Step </a:t>
            </a:r>
            <a:r>
              <a:rPr lang="en-CA" sz="2000" b="1" i="1" baseline="30000" dirty="0" smtClean="0">
                <a:solidFill>
                  <a:srgbClr val="093871"/>
                </a:solidFill>
              </a:rPr>
              <a:t>#</a:t>
            </a:r>
            <a:r>
              <a:rPr lang="en-CA" sz="2000" b="1" i="1" dirty="0" smtClean="0">
                <a:solidFill>
                  <a:srgbClr val="093871"/>
                </a:solidFill>
              </a:rPr>
              <a:t>4</a:t>
            </a:r>
            <a:endParaRPr lang="en-US" sz="2000" b="1" i="1" dirty="0">
              <a:solidFill>
                <a:srgbClr val="093871"/>
              </a:solidFill>
            </a:endParaRPr>
          </a:p>
        </p:txBody>
      </p:sp>
      <p:sp>
        <p:nvSpPr>
          <p:cNvPr id="6" name="Title 1"/>
          <p:cNvSpPr>
            <a:spLocks noGrp="1"/>
          </p:cNvSpPr>
          <p:nvPr>
            <p:ph type="title"/>
          </p:nvPr>
        </p:nvSpPr>
        <p:spPr>
          <a:xfrm>
            <a:off x="1609872" y="360013"/>
            <a:ext cx="7534128" cy="1155390"/>
          </a:xfrm>
        </p:spPr>
        <p:txBody>
          <a:bodyPr anchor="t">
            <a:noAutofit/>
          </a:bodyPr>
          <a:lstStyle/>
          <a:p>
            <a:r>
              <a:rPr lang="en-CA" b="1" dirty="0" smtClean="0"/>
              <a:t>Clarify the Role </a:t>
            </a:r>
            <a:r>
              <a:rPr lang="en-CA" dirty="0" smtClean="0"/>
              <a:t>of Your Mentor/Buddy</a:t>
            </a:r>
            <a:endParaRPr lang="en-CA" dirty="0"/>
          </a:p>
        </p:txBody>
      </p:sp>
      <p:sp>
        <p:nvSpPr>
          <p:cNvPr id="11" name="Rectangle 6"/>
          <p:cNvSpPr>
            <a:spLocks noChangeArrowheads="1"/>
          </p:cNvSpPr>
          <p:nvPr/>
        </p:nvSpPr>
        <p:spPr bwMode="auto">
          <a:xfrm>
            <a:off x="0" y="218848"/>
            <a:ext cx="2147888" cy="104775"/>
          </a:xfrm>
          <a:prstGeom prst="rect">
            <a:avLst/>
          </a:prstGeom>
          <a:solidFill>
            <a:srgbClr val="84786B"/>
          </a:solidFill>
          <a:ln w="9525">
            <a:noFill/>
            <a:round/>
            <a:headEnd/>
            <a:tailEnd/>
          </a:ln>
        </p:spPr>
        <p:txBody>
          <a:bodyPr>
            <a:prstTxWarp prst="textNoShape">
              <a:avLst/>
            </a:prstTxWarp>
          </a:bodyPr>
          <a:lstStyle/>
          <a:p>
            <a:pPr eaLnBrk="1" hangingPunct="1">
              <a:spcBef>
                <a:spcPct val="25000"/>
              </a:spcBef>
            </a:pPr>
            <a:endParaRPr lang="en-US" sz="2800" b="1">
              <a:solidFill>
                <a:srgbClr val="000000"/>
              </a:solidFill>
            </a:endParaRPr>
          </a:p>
        </p:txBody>
      </p:sp>
      <p:sp>
        <p:nvSpPr>
          <p:cNvPr id="9" name="Content Placeholder 2"/>
          <p:cNvSpPr txBox="1">
            <a:spLocks/>
          </p:cNvSpPr>
          <p:nvPr/>
        </p:nvSpPr>
        <p:spPr bwMode="auto">
          <a:xfrm>
            <a:off x="457199" y="1600200"/>
            <a:ext cx="830524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l" defTabSz="457200" rtl="0" eaLnBrk="0" fontAlgn="base" latinLnBrk="0" hangingPunct="0">
              <a:lnSpc>
                <a:spcPct val="110000"/>
              </a:lnSpc>
              <a:spcBef>
                <a:spcPts val="1000"/>
              </a:spcBef>
              <a:spcAft>
                <a:spcPct val="0"/>
              </a:spcAft>
              <a:buClrTx/>
              <a:buSzTx/>
              <a:buFont typeface="Wingdings" pitchFamily="2" charset="2"/>
              <a:buChar char="§"/>
              <a:tabLst/>
              <a:defRPr/>
            </a:pPr>
            <a:r>
              <a:rPr kumimoji="0" lang="en-US"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Mentors should be </a:t>
            </a:r>
            <a:r>
              <a:rPr kumimoji="0" lang="en-US" b="1"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parallel scheduled </a:t>
            </a:r>
            <a:r>
              <a:rPr kumimoji="0" lang="en-US"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with their new hire for at least </a:t>
            </a:r>
            <a:r>
              <a:rPr kumimoji="0" lang="en-US" b="1"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2 weeks </a:t>
            </a:r>
            <a:r>
              <a:rPr kumimoji="0" lang="en-US"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 sharing one assignment </a:t>
            </a:r>
          </a:p>
          <a:p>
            <a:pPr marL="342900" marR="0" lvl="0" indent="-342900" algn="l" defTabSz="457200" rtl="0" eaLnBrk="0" fontAlgn="base" latinLnBrk="0" hangingPunct="0">
              <a:lnSpc>
                <a:spcPct val="110000"/>
              </a:lnSpc>
              <a:spcBef>
                <a:spcPts val="1000"/>
              </a:spcBef>
              <a:spcAft>
                <a:spcPct val="0"/>
              </a:spcAft>
              <a:buClrTx/>
              <a:buSzTx/>
              <a:buFont typeface="Wingdings" pitchFamily="2" charset="2"/>
              <a:buChar char="§"/>
              <a:tabLst/>
              <a:defRPr/>
            </a:pPr>
            <a:r>
              <a:rPr kumimoji="0" lang="en-US"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Mentors should </a:t>
            </a:r>
            <a:r>
              <a:rPr kumimoji="0" lang="en-US" b="1"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meet and bond </a:t>
            </a:r>
            <a:r>
              <a:rPr kumimoji="0" lang="en-US"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with </a:t>
            </a:r>
            <a:br>
              <a:rPr kumimoji="0" lang="en-US"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br>
            <a:r>
              <a:rPr kumimoji="0" lang="en-US"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their new hire on the </a:t>
            </a:r>
            <a:r>
              <a:rPr kumimoji="0" lang="en-US" b="1"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first day </a:t>
            </a:r>
            <a:r>
              <a:rPr kumimoji="0" lang="en-US"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of </a:t>
            </a:r>
            <a:br>
              <a:rPr kumimoji="0" lang="en-US"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br>
            <a:r>
              <a:rPr kumimoji="0" lang="en-US"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orientation – have lunch with them! </a:t>
            </a:r>
          </a:p>
          <a:p>
            <a:pPr marL="342900" marR="0" lvl="0" indent="-342900" algn="l" defTabSz="457200" rtl="0" eaLnBrk="0" fontAlgn="base" latinLnBrk="0" hangingPunct="0">
              <a:lnSpc>
                <a:spcPct val="110000"/>
              </a:lnSpc>
              <a:spcBef>
                <a:spcPts val="1000"/>
              </a:spcBef>
              <a:spcAft>
                <a:spcPct val="0"/>
              </a:spcAft>
              <a:buClrTx/>
              <a:buSzTx/>
              <a:buFont typeface="Wingdings" pitchFamily="2" charset="2"/>
              <a:buChar char="§"/>
              <a:tabLst/>
              <a:defRPr/>
            </a:pPr>
            <a:r>
              <a:rPr kumimoji="0" lang="en-US"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Mentors should be </a:t>
            </a:r>
            <a:r>
              <a:rPr kumimoji="0" lang="en-US" b="1"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recognized</a:t>
            </a:r>
            <a:r>
              <a:rPr kumimoji="0" lang="en-US"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 </a:t>
            </a:r>
            <a:br>
              <a:rPr kumimoji="0" lang="en-US"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br>
            <a:r>
              <a:rPr kumimoji="0" lang="en-US"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throughout the building – a </a:t>
            </a:r>
            <a:r>
              <a:rPr kumimoji="0" lang="en-US" b="1"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special </a:t>
            </a:r>
            <a:br>
              <a:rPr kumimoji="0" lang="en-US" b="1"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br>
            <a:r>
              <a:rPr kumimoji="0" lang="en-US" b="1"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name badge</a:t>
            </a:r>
            <a:r>
              <a:rPr kumimoji="0" lang="en-US"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 a logoed polo shirt or </a:t>
            </a:r>
            <a:br>
              <a:rPr kumimoji="0" lang="en-US"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br>
            <a:r>
              <a:rPr kumimoji="0" lang="en-US"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uniform top, etc. </a:t>
            </a:r>
          </a:p>
          <a:p>
            <a:pPr marL="342900" marR="0" lvl="0" indent="-342900" algn="l" defTabSz="457200" rtl="0" eaLnBrk="0" fontAlgn="base" latinLnBrk="0" hangingPunct="0">
              <a:lnSpc>
                <a:spcPct val="100000"/>
              </a:lnSpc>
              <a:spcBef>
                <a:spcPct val="20000"/>
              </a:spcBef>
              <a:spcAft>
                <a:spcPct val="0"/>
              </a:spcAft>
              <a:buClrTx/>
              <a:buSzTx/>
              <a:buFont typeface="Wingdings" pitchFamily="2" charset="2"/>
              <a:buChar char="§"/>
              <a:tabLst/>
              <a:defRPr/>
            </a:pPr>
            <a:endParaRPr kumimoji="0" lang="en-CA" b="0" i="0" u="none" strike="noStrike" kern="1200" cap="none" spc="0" normalizeH="0" baseline="0" noProof="0" dirty="0">
              <a:ln>
                <a:noFill/>
              </a:ln>
              <a:solidFill>
                <a:schemeClr val="tx1"/>
              </a:solidFill>
              <a:effectLst/>
              <a:uLnTx/>
              <a:uFillTx/>
              <a:latin typeface="Arial" pitchFamily="34" charset="0"/>
              <a:ea typeface="ＭＳ Ｐゴシック" pitchFamily="42" charset="-128"/>
              <a:cs typeface="Arial" pitchFamily="34" charset="0"/>
            </a:endParaRPr>
          </a:p>
        </p:txBody>
      </p:sp>
      <p:pic>
        <p:nvPicPr>
          <p:cNvPr id="10" name="Picture 2" descr="http://blogs.ft.com/beyond-brics/files/2011/10/basketball-rebounds.jpg"/>
          <p:cNvPicPr>
            <a:picLocks noChangeAspect="1" noChangeArrowheads="1"/>
          </p:cNvPicPr>
          <p:nvPr/>
        </p:nvPicPr>
        <p:blipFill>
          <a:blip r:embed="rId3" cstate="email"/>
          <a:srcRect/>
          <a:stretch>
            <a:fillRect/>
          </a:stretch>
        </p:blipFill>
        <p:spPr bwMode="auto">
          <a:xfrm>
            <a:off x="6329025" y="2601038"/>
            <a:ext cx="2427693" cy="354378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Clarify the Role </a:t>
            </a:r>
            <a:r>
              <a:rPr lang="en-CA" dirty="0" smtClean="0"/>
              <a:t>of Your Mentor/Buddy</a:t>
            </a:r>
            <a:endParaRPr lang="en-CA" b="1" dirty="0"/>
          </a:p>
        </p:txBody>
      </p:sp>
      <p:sp>
        <p:nvSpPr>
          <p:cNvPr id="3" name="Content Placeholder 2"/>
          <p:cNvSpPr>
            <a:spLocks noGrp="1"/>
          </p:cNvSpPr>
          <p:nvPr>
            <p:ph idx="1"/>
          </p:nvPr>
        </p:nvSpPr>
        <p:spPr>
          <a:xfrm>
            <a:off x="457199" y="1440874"/>
            <a:ext cx="8455891" cy="4685290"/>
          </a:xfrm>
        </p:spPr>
        <p:txBody>
          <a:bodyPr/>
          <a:lstStyle/>
          <a:p>
            <a:pPr marL="457200" indent="-457200"/>
            <a:r>
              <a:rPr lang="en-US" sz="2800" dirty="0"/>
              <a:t>Mentors complete reviews and </a:t>
            </a:r>
            <a:r>
              <a:rPr lang="en-US" sz="2800" b="1" dirty="0"/>
              <a:t>checklists weekly </a:t>
            </a:r>
            <a:r>
              <a:rPr lang="en-US" sz="2800" dirty="0"/>
              <a:t>for four weeks or more. </a:t>
            </a:r>
          </a:p>
          <a:p>
            <a:pPr marL="457200" indent="-457200"/>
            <a:r>
              <a:rPr lang="en-US" sz="2800" dirty="0" smtClean="0"/>
              <a:t>Mentors </a:t>
            </a:r>
            <a:r>
              <a:rPr lang="en-US" sz="2800" dirty="0"/>
              <a:t>should </a:t>
            </a:r>
            <a:r>
              <a:rPr lang="en-US" sz="2800" b="1" dirty="0"/>
              <a:t>share a meal </a:t>
            </a:r>
            <a:r>
              <a:rPr lang="en-US" sz="2800" dirty="0"/>
              <a:t>or break time with new hire </a:t>
            </a:r>
            <a:r>
              <a:rPr lang="en-US" sz="2800" b="1" dirty="0"/>
              <a:t>at least once </a:t>
            </a:r>
            <a:r>
              <a:rPr lang="en-US" sz="2800" dirty="0"/>
              <a:t>a month for the first year. More often if possible.</a:t>
            </a:r>
          </a:p>
          <a:p>
            <a:pPr marL="457200" indent="-457200"/>
            <a:r>
              <a:rPr lang="en-US" sz="2800" dirty="0" smtClean="0"/>
              <a:t>Mentors </a:t>
            </a:r>
            <a:r>
              <a:rPr lang="en-US" sz="2800" dirty="0"/>
              <a:t>maintain a relationship </a:t>
            </a:r>
            <a:r>
              <a:rPr lang="en-US" sz="2800" b="1" dirty="0"/>
              <a:t>beyond</a:t>
            </a:r>
            <a:r>
              <a:rPr lang="en-US" sz="2800" dirty="0"/>
              <a:t> the </a:t>
            </a:r>
            <a:r>
              <a:rPr lang="en-US" sz="2800" b="1" dirty="0"/>
              <a:t>first four weeks</a:t>
            </a:r>
            <a:r>
              <a:rPr lang="en-US" sz="2800" dirty="0"/>
              <a:t> – preferably for life, but at least the first year. </a:t>
            </a:r>
          </a:p>
          <a:p>
            <a:pPr marL="457200" indent="-457200"/>
            <a:r>
              <a:rPr lang="en-US" sz="2800" dirty="0" smtClean="0"/>
              <a:t>Mentors </a:t>
            </a:r>
            <a:r>
              <a:rPr lang="en-US" sz="2800" dirty="0"/>
              <a:t>may receive </a:t>
            </a:r>
            <a:r>
              <a:rPr lang="en-US" sz="2800" b="1" dirty="0"/>
              <a:t>a pay differential </a:t>
            </a:r>
            <a:r>
              <a:rPr lang="en-US" sz="2800" dirty="0"/>
              <a:t>for hours worked with new hire or for all hours worked. </a:t>
            </a:r>
          </a:p>
          <a:p>
            <a:endParaRPr lang="en-CA" dirty="0"/>
          </a:p>
        </p:txBody>
      </p:sp>
    </p:spTree>
    <p:extLst>
      <p:ext uri="{BB962C8B-B14F-4D97-AF65-F5344CB8AC3E}">
        <p14:creationId xmlns:mc="http://schemas.openxmlformats.org/markup-compatibility/2006" xmlns:mv="urn:schemas-microsoft-com:mac:vml" xmlns:p14="http://schemas.microsoft.com/office/powerpoint/2010/main" xmlns="" val="226667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5112614" y="3073493"/>
            <a:ext cx="3800050" cy="2935803"/>
          </a:xfrm>
          <a:prstGeom prst="rect">
            <a:avLst/>
          </a:prstGeom>
        </p:spPr>
      </p:pic>
      <p:sp>
        <p:nvSpPr>
          <p:cNvPr id="3" name="TextBox 2"/>
          <p:cNvSpPr txBox="1"/>
          <p:nvPr/>
        </p:nvSpPr>
        <p:spPr>
          <a:xfrm>
            <a:off x="603507" y="1195248"/>
            <a:ext cx="6616460" cy="3539430"/>
          </a:xfrm>
          <a:prstGeom prst="rect">
            <a:avLst/>
          </a:prstGeom>
          <a:noFill/>
        </p:spPr>
        <p:txBody>
          <a:bodyPr wrap="square" rtlCol="0">
            <a:spAutoFit/>
          </a:bodyPr>
          <a:lstStyle/>
          <a:p>
            <a:r>
              <a:rPr lang="en-US" sz="3200" dirty="0" smtClean="0"/>
              <a:t>Sample Mentor Certificate</a:t>
            </a:r>
          </a:p>
          <a:p>
            <a:r>
              <a:rPr lang="en-CA" sz="3200" dirty="0" smtClean="0"/>
              <a:t/>
            </a:r>
            <a:br>
              <a:rPr lang="en-CA" sz="3200" dirty="0" smtClean="0"/>
            </a:br>
            <a:endParaRPr lang="en-US" sz="3200" dirty="0" smtClean="0"/>
          </a:p>
          <a:p>
            <a:r>
              <a:rPr lang="en-US" sz="3200" dirty="0" smtClean="0"/>
              <a:t>To be presented after</a:t>
            </a:r>
            <a:br>
              <a:rPr lang="en-US" sz="3200" dirty="0" smtClean="0"/>
            </a:br>
            <a:r>
              <a:rPr lang="en-US" sz="3200" dirty="0" smtClean="0"/>
              <a:t>orientation and prior</a:t>
            </a:r>
            <a:br>
              <a:rPr lang="en-US" sz="3200" dirty="0" smtClean="0"/>
            </a:br>
            <a:r>
              <a:rPr lang="en-US" sz="3200" dirty="0" smtClean="0"/>
              <a:t>to first assignment at </a:t>
            </a:r>
            <a:br>
              <a:rPr lang="en-US" sz="3200" dirty="0" smtClean="0"/>
            </a:br>
            <a:r>
              <a:rPr lang="en-US" sz="3200" dirty="0" smtClean="0"/>
              <a:t>a graduation social </a:t>
            </a:r>
          </a:p>
        </p:txBody>
      </p:sp>
      <p:sp>
        <p:nvSpPr>
          <p:cNvPr id="4" name="Title 1"/>
          <p:cNvSpPr txBox="1">
            <a:spLocks/>
          </p:cNvSpPr>
          <p:nvPr/>
        </p:nvSpPr>
        <p:spPr bwMode="auto">
          <a:xfrm>
            <a:off x="457200" y="274638"/>
            <a:ext cx="8229600" cy="792162"/>
          </a:xfrm>
          <a:prstGeom prst="rect">
            <a:avLst/>
          </a:prstGeom>
          <a:noFill/>
          <a:ln>
            <a:noFill/>
          </a:ln>
          <a:extLst/>
        </p:spPr>
        <p:txBody>
          <a:bodyPr/>
          <a:lstStyle>
            <a:lvl1pPr defTabSz="457200">
              <a:defRPr sz="2400">
                <a:solidFill>
                  <a:schemeClr val="tx1"/>
                </a:solidFill>
                <a:latin typeface="Arial" pitchFamily="34" charset="0"/>
                <a:ea typeface="ＭＳ Ｐゴシック" pitchFamily="34" charset="-128"/>
              </a:defRPr>
            </a:lvl1pPr>
            <a:lvl2pPr marL="37931725" indent="-37474525" defTabSz="457200">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CA" sz="2800" b="1" i="1" dirty="0" smtClean="0">
                <a:solidFill>
                  <a:schemeClr val="tx2"/>
                </a:solidFill>
                <a:cs typeface="Arial" pitchFamily="34" charset="0"/>
              </a:rPr>
              <a:t>Featured Implementation Tool </a:t>
            </a:r>
            <a:r>
              <a:rPr lang="en-CA" sz="2800" b="1" i="1" baseline="30000" dirty="0" smtClean="0">
                <a:solidFill>
                  <a:schemeClr val="tx2"/>
                </a:solidFill>
                <a:cs typeface="Arial" pitchFamily="34" charset="0"/>
              </a:rPr>
              <a:t>#</a:t>
            </a:r>
            <a:r>
              <a:rPr lang="en-CA" sz="2800" b="1" i="1" dirty="0" smtClean="0">
                <a:solidFill>
                  <a:schemeClr val="tx2"/>
                </a:solidFill>
                <a:cs typeface="Arial" pitchFamily="34" charset="0"/>
              </a:rPr>
              <a:t>24</a:t>
            </a:r>
          </a:p>
          <a:p>
            <a:pPr>
              <a:defRPr/>
            </a:pPr>
            <a:endParaRPr lang="en-CA" sz="4000" dirty="0" smtClean="0">
              <a:solidFill>
                <a:srgbClr val="19315B"/>
              </a:solidFill>
              <a:cs typeface="Arial" pitchFamily="34" charset="0"/>
            </a:endParaRPr>
          </a:p>
        </p:txBody>
      </p:sp>
      <p:pic>
        <p:nvPicPr>
          <p:cNvPr id="2" name="Picture 1"/>
          <p:cNvPicPr>
            <a:picLocks noChangeAspect="1"/>
          </p:cNvPicPr>
          <p:nvPr/>
        </p:nvPicPr>
        <p:blipFill>
          <a:blip r:embed="rId4" cstate="print"/>
          <a:srcRect l="-8254" t="17427" r="-10012" b="18799"/>
          <a:stretch>
            <a:fillRect/>
          </a:stretch>
        </p:blipFill>
        <p:spPr>
          <a:xfrm>
            <a:off x="5571249" y="3521712"/>
            <a:ext cx="2881681" cy="2048996"/>
          </a:xfrm>
          <a:prstGeom prst="rect">
            <a:avLst/>
          </a:prstGeom>
          <a:solidFill>
            <a:srgbClr val="FFFFFF"/>
          </a:solidFill>
          <a:ln w="0" cap="flat" cmpd="sng" algn="ctr">
            <a:solidFill>
              <a:schemeClr val="bg1">
                <a:lumMod val="50000"/>
              </a:schemeClr>
            </a:solidFill>
            <a:prstDash val="solid"/>
            <a:round/>
            <a:headEnd type="none" w="med" len="med"/>
            <a:tailEnd type="none" w="med" len="med"/>
          </a:ln>
        </p:spPr>
      </p:pic>
    </p:spTree>
    <p:extLst>
      <p:ext uri="{BB962C8B-B14F-4D97-AF65-F5344CB8AC3E}">
        <p14:creationId xmlns:mc="http://schemas.openxmlformats.org/markup-compatibility/2006" xmlns:mv="urn:schemas-microsoft-com:mac:vml" xmlns:p14="http://schemas.microsoft.com/office/powerpoint/2010/main" xmlns="" val="2843200411"/>
      </p:ext>
    </p:extLst>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uestion-mark-96288_640.jpg"/>
          <p:cNvPicPr>
            <a:picLocks noChangeAspect="1"/>
          </p:cNvPicPr>
          <p:nvPr/>
        </p:nvPicPr>
        <p:blipFill>
          <a:blip r:embed="rId2" cstate="print"/>
          <a:stretch>
            <a:fillRect/>
          </a:stretch>
        </p:blipFill>
        <p:spPr>
          <a:xfrm>
            <a:off x="1524000" y="1295400"/>
            <a:ext cx="6096000" cy="4267200"/>
          </a:xfrm>
          <a:prstGeom prst="rect">
            <a:avLst/>
          </a:prstGeom>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9600" dirty="0" smtClean="0"/>
              <a:t>Part 6: </a:t>
            </a:r>
            <a:endParaRPr lang="en-US" sz="9600" dirty="0"/>
          </a:p>
        </p:txBody>
      </p:sp>
      <p:sp>
        <p:nvSpPr>
          <p:cNvPr id="3" name="Subtitle 2"/>
          <p:cNvSpPr>
            <a:spLocks noGrp="1"/>
          </p:cNvSpPr>
          <p:nvPr>
            <p:ph type="subTitle" idx="1"/>
          </p:nvPr>
        </p:nvSpPr>
        <p:spPr/>
        <p:txBody>
          <a:bodyPr/>
          <a:lstStyle/>
          <a:p>
            <a:r>
              <a:rPr lang="en-US" sz="6600" dirty="0" smtClean="0"/>
              <a:t>Recognition</a:t>
            </a:r>
            <a:endParaRPr lang="en-US" sz="6600"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3425998" y="1600200"/>
            <a:ext cx="5260802" cy="4525963"/>
          </a:xfrm>
        </p:spPr>
        <p:txBody>
          <a:bodyPr/>
          <a:lstStyle/>
          <a:p>
            <a:pPr marL="0" indent="0">
              <a:lnSpc>
                <a:spcPct val="120000"/>
              </a:lnSpc>
              <a:buFont typeface="Arial" panose="020B0604020202020204" pitchFamily="34" charset="0"/>
              <a:buNone/>
            </a:pPr>
            <a:r>
              <a:rPr lang="en-US" i="1" dirty="0" smtClean="0"/>
              <a:t>If you want your people to </a:t>
            </a:r>
            <a:r>
              <a:rPr lang="en-US" b="1" i="1" dirty="0" smtClean="0"/>
              <a:t>perform as stars</a:t>
            </a:r>
            <a:r>
              <a:rPr lang="en-US" i="1" dirty="0" smtClean="0"/>
              <a:t>, you must first help them </a:t>
            </a:r>
            <a:r>
              <a:rPr lang="en-US" b="1" i="1" dirty="0" smtClean="0"/>
              <a:t>see themselves as stars</a:t>
            </a:r>
            <a:endParaRPr lang="en-US" i="1" dirty="0" smtClean="0"/>
          </a:p>
        </p:txBody>
      </p:sp>
      <p:sp>
        <p:nvSpPr>
          <p:cNvPr id="9220" name="AutoShape 2" descr="data:image/jpeg;base64,/9j/4AAQSkZJRgABAQAAAQABAAD/2wCEAAkGBw8QDxANDQ8NDQwPDw0NDQwNDRANDQwPFBEXFxQRExQYHCggGBolGxMUIT0hJSkrLi46Fx8zODMsQygtLisBCgoKDg0OGBAQGCwcHxwsLC0sLCwsLCwsLCwsLCwsLCwtLCw3LCwsKywsLCwsLCwsLCwsLCwsLCssLCwsLCwsLP/AABEIAO0A0wMBEQACEQEDEQH/xAAbAAEAAwEBAQEAAAAAAAAAAAAAAwQFAgEGB//EADwQAAIBAgMEBQoEBQUAAAAAAAABAgMEBREhEjFBUSIyYXGRBhNCUoGhscHR4UNicoIUFTNjoiM0g5Ky/8QAGgEBAAMBAQEAAAAAAAAAAAAAAAECAwQFBv/EAC4RAQACAgEDAgUDBQADAAAAAAABAgMRBBIhMQVBEyJRYXEyQpEUM4GhsSPR8P/aAAwDAQACEQMRAD8A/cQAAAAAAAAAAAAAeNgebROh0QAAAAAAAAAAAAAAAAAAAAAAAAAAAeMCvWq5Gta7VmUdOvqWmiIlagzGYWdkJAAAAAAAAAAAAAAAAAAAAAAAAABzMmBk39XI68VdsbS4c8ppflg/FFtbrtG+7VoPQ5Lw1hMUWAAAAAAAAAAAAAAAAAAAAAAAAABxU3Fqol8/is+B6GCHPeUmJ9GvFc6cfc2imD5sc/lN+1mraPQ5cnlrVaMlwAAAAAAAAAAAAAAAAAAAAAAAAAR1noWr5RL5q/edWEec4L/JHpY+1Jn7S5rfqhZx95VaUuamvBr6nPwJ3jtC+ftaGlYPRGWWO69F4waAAAAAAAAAAAAAAAAAAAAAAAAAAhuXoXp5Vl83LW6or86fhr8j0Z7YLz9nN5vC15SbqMuU5LxX2OP0ud9cNuTHhdwyXRROaO5RpnM1AAAAAAAAAAAAAAAAAAAA4nLItEIReeRboRtJGeZWYTtIVSAVrt6M0x+VbPnbPW8h2Kcvd9zv5E641nPj75IXPKNf6MX6tWHvzRwekz/5Jj7N+VHywnwiXRR0ciO6mNro42z0DmUiYgRSrIvFVdvYVMyJqbSoos9AAAAAAAAAAAAABXuDSiss1tttR6+9R9bsXadPaO8+GXl5Qvcnk9GtGnvRNsXbcEXadGumctqaaxKdMzWVL56M2xR3UswcH1upv1aUve0dXOnXG/MscHfIv49HO2qdjhL/ACR53pU6zxDo5MfI4wSXRR6HJjuwxeG6jgdDidTItEbRMs+6vUuJ0UxbZ2urU6jktuWkNyfGb5I1msRPTHlWJ33XbWWZhkjS9V+JhLR6QAAAAAAAAAAAAAR1I5lqyiWPf0WuktGtU1wOzFaJ7SxvDyEI3UXqqdzDfynybXImZnBP1rJqLx91SldTpT83VTjJc9zXNc0a2x1yV6q91ItNZ1LatrpSW84r45hvW23F/PosnFHdF57MjyeWdW4lyjCPi39DT1SdYKx+VON+uWnikc7esv7cn4a/I8z062uRV0ciN0lQwGfRR7XKju5cU9m5Oskjgiu5b7Y9/iSWiZ2YsG2N7vLOxbXn7noU0tpQeja7foTkyxE9GPvJWn7rPFVdae1lswWkI8Eh0xjrr390b6pbFtTyRx3tttELKMl3oAAAAAAAAAAAAADArXFLNGlLaVmHz93TnSmqtPSUfBrimehjmuSvTZz2iazuGo/NXdJSa7M116UuKPPvbJxMn/3dvEVy1Y01VtpJT6VN9Wouq+x8mejjvj5Fd18/RzzFsc6laqXe1EpGPplabbh35P08o1petOK8F9zj9Xv8tYa8WO8y06kNqM4+tCUfGLPL4tunNWfw6MkbrL5/C57EVmfS546pefSdQ7u7+UmoU05TeijHVsjHhiI6rdoTa8z2hoYZhKg/O12p1t6jvhT+r7Th5PN6vkx+P+tseHXzWVMQvXcT83D+jF71+JLn3HVgxfBp1W8z/pne/XOo8NSwtskjmy5NtKV00Io55auiAAAAAAAAAAAAAAAA8aApXlupI3x31LO1dvn4VJW1XbSbpy0qQ5rmu1HfeleRj6Z8+zCJnHbcPoJbE4cKlKaz5po+dtOTjZPpp3x05Ks6WFbLzptyhye+J62LnRljv5ctsE1nsv2lDYp7POTZxc63XMN8MahZ2cmjm6OnJC+9wx54bJvZjpv1e5Ht/wBRERuXH8OZ7QuWdnCj1OlUfWqPe+xckeXyudbJPTDpxYYr3Z+M3rb/AIek9X/VkuC9VHb6fxemPi5P8Mc+Xfy1T4XZKKWhtny7lXHTTZhHI4pltDshIAAAAAAAAA8zA82idDzziHSjbx1UT0ybcuuieiUbcu5XMn4cnU4d4uZb4Uo6kU72PNFoxSibwy72cZcjqxxNWVpiUmCzcc6b1pt5r8rMebijLG/dfDaazpqqLTPAitqW7O3cTCeKzyO2Pm1MsvDqSL2rvuiJQ1ZPgcue9vENKRCrdTcINrrvd2dprwuN1W3ZTNk1GoYdtFRlm9+ebb3tnv3mZjUOGPLZoXcUt6OO2OZbxaFiN7HmjOcUrdbtXS5lfhydTtXC5kdEp6nSrIjplO3qqIjpNuttEaNvcxpL0gAPGwK9arka1rtWZUK17kb1xbZzdVqYi+Gb7kaxhhSboXe1X1YVH3Qky3w8cebR/KOq30c7V091Gp7Vs/EdXHjzeDWSfZ5/C3j9CMf1VI/IrPJ4tf3J+Hln2e/yu6e+dKP7m/kVn1Dix9ZT8DLLpYJVfWuIr9MG/mZz6rgjxVP9Lf6pqWCRXWrVJd0UjG3q8e1V44n1lpW1nCPV2n2yZhPNvk9mkYYqvKJXp33lO9Osi8QgJHLiUmkSmJQV6Klo0/YyIzWx+IOiLMuvhFOW6dWD9j+RtX1Wa+aqTxd+JVZYHL0bj/tD6M3j1fFPmjOeLb2ly8IuF1atKXftRNI9S40+YmFf6fJHu5/gbxblTl3VPqaRzOLPvpHwssGzdrfSk/0uMvgy3xeNPi8I6ckezpXNddalVX7JE9OKfFo/k3ePMJIYjLipLvTRWcMe0p65WaV/mZ2wrRddo3GZjaml4suQZhMLuyEuZEwKdxBm1JZzCjN1FuUPbCLN4is+f+qd4cfx9ePoUn+1r4MTgx295R8S0ezl4zVXWop90mik+n458WW+PaPY/nq9KjUXdJMpPpUT4un+p+zpY9R4xrR/Zn8DKfSb+0wtHKr7wkjjVs/xHH9VOa+Rlb0rPHiP+LRyqJYYjbvdXpe2Sj8TK3p3Ij9s/wALxyMc+6xTqRfVnTl3TizGeNmr5j/S8ZKT7rEJPl4GlZyR5hWdSlTOiJUekgAA4lJ8EZXtb2haIhXqS9Zxj3tI55xZb+y/VWPdXneUY9avRX/JEvXgci37Z/hWc9I90EsXtl+NF/pjKXwRtX0vkT7KTycf1RvHLfh52XdTa+JtHpOX3mP5VnlVcvHoejSqvvyRpHpU+9oV/qvs8/nc/Rov2z+xpHptI83V/qJn2dfzSs/w6a705F44mKv7pR8W0+z2NarLfGmu6mi3TSPEz/KNzK1Qg+PuSRlaYXiGhTRzy0hIVSAcSgTEo0jlRRaLo04larkW+JKOlHKyXItGWUdCKWHR5FozSjoRSwuPIvHIlHw4QzwiPIvHJlX4UIKmCx5GkcqVZxQqVcNjDXLI1rnmys44hdwmbctmLemreeiRz8nVa9UtMW5nUN2NTXI8WM27Ozp1CVHTDN6SI5zyMMmTpXiu1HE5tQ21ns+llw7Ts4l63nTHLEw+f8wqj11PU65pDl1tapYLHkZW5UrxihYhg8eRnPKlaMUJoYVHkUnkSn4cJo4bHkUnPK3w0kbFcis5pT0JI2i5FZySnpSRt0Vm6elJGmis2Tp2kVS9AAAAAAAA8yAZAQXE0kaUiZVmXzeI3LlJU6a2pyeUUuLPSxUiteq3aIc17bnUNewtPNQ2FrN61Jc39DwebybZ76r4duHHFI7u6t5Cm9nNSnxS9HvNOLwrTHVKMmaPC1bV9qKlzbRfL8ltIrPVG00pFbW1qExDNqYjDNqWizy2uRtk4U5K9vKlc0RPdPFrLhKEl3ppnmUm+C/fs6J1eHz95QdtVWWbozecJcvys+lw5Y5GPfvHl516zjt9m3YV1JI48tJiW1Z20IpHPLR7kQl6AAAAAAAAAAAAAAAAjqTyLVjaJlhYre5LJHfgxbc+S6bB8OcE61T+tJcfw48u85ObyJyT8PH4j/bXDj6fmt5VsQxZtula6vdKtwXZH6mvF4FaR15f4/8AauXPNu1VJWzis3m3vbe9nd8SJnTDp01cArZ0Zflqte5M8n1WOm1Z+zq407iWpKevcszg6urJEN9arL5O2zqJvm2z6e+qPNj5k1C4q273OdF9aD4dseRz5uPj5Ne/afq0pktjn7NuPmrmk457VOXslCXyaPKpGXiZO7qnpy1Y9BzoVHSqcOrLhOPBo9e3Tmp11ckbpOpfQ2tfNHn3pp0VlZRku9AAAAAAAAAAAAAAA5kyYgZl/c5I6cVNsr2VMPtV/urjJU46wUuL9Y2zZJ/t08z5UpX91kF9e1Lh7EM4UePCVTv7OwthwUw/NPef+K3vN+0eFuww5RW4zy55lemPSTEKKUX3FcVtym8dlPyafRrx5VIvxj9jP1iPlpP2TxPMtWtLKM5cqc34RZ5XFjeav+HTknVJYPk/DOK9h9Jy57vPwx2bdezUluOGuWYlvNdsaVCpQn5yk8ucfRkuTR2bpmr03Y6mk7hoylTvKeXUuIapPen80zmrW3Gt9ay1mYyR91ewrSi9ieaknk0+BrlrExuFKTMdpblGpmjhtGnREpiiQAAAAAAAAAAAAAEFeWhpSFZZNSCb2qmewvRW+b5I64mYjVfLKY+qKtGdaS2tILqwXVii1Zrjjt5VndmhaWajwOfJlmWlaaX4wyOeZaaUsRXRZvh8qX8MjycfTuI9lOXvkaeqxvDWfypxv1y08RllQrv+1NeKyPL9Pjeev5h0551SWb5Px6KPb5c93Hi8Po4rQ82ZdKCvbpmlL6VmrIuLJxltQzjJaprRo7KZYmNSxmmu8O5PzmTktmvHTNaKovqVj5O0eP8AifP5XrOTyMMkNKr8Tnlo9AAAAAAAAAAAAABDVhmXrKJVZW2ZrGTSnSnpUEilr7WiFhIz2s9IFK/XRZvi8s7sTAXlcVlzpp+EvudHqEb48fllg/uS0MaeVtW7YqPi0eb6XG88Onkz8kq2BR6KPU5U93Ni8PoInny6RogR1KSZeLaRMKs7VGsZFOlLSpZFLW2mIWUZLvQAAAAAAAAAAAAAeZANknYZED0ABUvVozXH5UswcI0vGudOa96O3lxvjf5YYv7i95QvK2n2ypr/ACPP9Kj/AMv8ujlfoeYLHoo7OTPdlj8NtHC3egAPMgGROx6QAAAAAAAAAAAAAAAAAAAAV7taM0x+VbPnbLS9h2qa9x6GbvxrOenbJC75S/0IrnVh8zi9Lj55n7NuTPywlwhdFGvI8q42ujjbPQAAAAAAAAAAAAAAAAAAAAAAAABBc7i9PKtnzkNLui/zteKZ6Vu+C34c0f3IXPKfq0o86jfhH7nL6dGptP2a8j2WsLXRRGfymjURytQAAAAAAAAAAAAAAAAAAAAAAAAARV9xenlEvmrjS4pPlVh/6PSp3xWj7S5Z/VC35TdahHtqP4GPCjVbz+F8/mF/DlojDN5aUaBztAAAAAAAAAAAAAAAAAAAAAAAAAAR1txaqJfN4kspxfKcX4NHpYf0zDmv5Wcf1rUlyg34v7GfF7Y7LZf1Q0rFaI5svlrVdMFwAAAAAAAAAAAAAAAAAAAAAAAAAcVNxaqJfP4rE9DBLnyJMU6VeL/tx97bK4O2Ofym/ezVs1ocmTy1qtGS4AAAAAAAAAAAAAAAAAAAAAAAAAOZ7iYRLFxKGZ24ZY3hzWWdVP8AJTXuJr2p/mUT5a1stDku2hYM1gAAAAAAAAAAAAAAAAAAAAAAAAAeSJgZ93SzOjHbTK0IadLpZ9iXgi827I13aVJaHLZrCUqkAAAAAAAAAAAAAAAAAAAAAAAAABgRThmXiUTDmNImbI0miikrPSAAAAAAAAAAAAAAAAAAAAAAAAAAAAAAAAAAAAAAAAAAAAAf/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9221" name="AutoShape 4" descr="data:image/jpeg;base64,/9j/4AAQSkZJRgABAQAAAQABAAD/2wCEAAkGBw8QDxANDQ8NDQwPDw0NDQwNDRANDQwPFBEXFxQRExQYHCggGBolGxMUIT0hJSkrLi46Fx8zODMsQygtLisBCgoKDg0OGBAQGCwcHxwsLC0sLCwsLCwsLCwsLCwsLCwtLCw3LCwsKywsLCwsLCwsLCwsLCwsLCssLCwsLCwsLP/AABEIAO0A0wMBEQACEQEDEQH/xAAbAAEAAwEBAQEAAAAAAAAAAAAAAwQFAgEGB//EADwQAAIBAgMEBQoEBQUAAAAAAAABAgMEBREhEjFBUSIyYXGRBhNCUoGhscHR4UNicoIUFTNjoiM0g5Ky/8QAGgEBAAMBAQEAAAAAAAAAAAAAAAECAwQFBv/EAC4RAQACAgEDAgUDBQADAAAAAAABAgMRBBIhMQVBEyJRYXEyQpEUM4GhsSPR8P/aAAwDAQACEQMRAD8A/cQAAAAAAAAAAAAAeNgebROh0QAAAAAAAAAAAAAAAAAAAAAAAAAAAeMCvWq5Gta7VmUdOvqWmiIlagzGYWdkJAAAAAAAAAAAAAAAAAAAAAAAAABzMmBk39XI68VdsbS4c8ppflg/FFtbrtG+7VoPQ5Lw1hMUWAAAAAAAAAAAAAAAAAAAAAAAAABxU3Fqol8/is+B6GCHPeUmJ9GvFc6cfc2imD5sc/lN+1mraPQ5cnlrVaMlwAAAAAAAAAAAAAAAAAAAAAAAAAR1noWr5RL5q/edWEec4L/JHpY+1Jn7S5rfqhZx95VaUuamvBr6nPwJ3jtC+ftaGlYPRGWWO69F4waAAAAAAAAAAAAAAAAAAAAAAAAAAhuXoXp5Vl83LW6or86fhr8j0Z7YLz9nN5vC15SbqMuU5LxX2OP0ud9cNuTHhdwyXRROaO5RpnM1AAAAAAAAAAAAAAAAAAAA4nLItEIReeRboRtJGeZWYTtIVSAVrt6M0x+VbPnbPW8h2Kcvd9zv5E641nPj75IXPKNf6MX6tWHvzRwekz/5Jj7N+VHywnwiXRR0ciO6mNro42z0DmUiYgRSrIvFVdvYVMyJqbSoos9AAAAAAAAAAAAABXuDSiss1tttR6+9R9bsXadPaO8+GXl5Qvcnk9GtGnvRNsXbcEXadGumctqaaxKdMzWVL56M2xR3UswcH1upv1aUve0dXOnXG/MscHfIv49HO2qdjhL/ACR53pU6zxDo5MfI4wSXRR6HJjuwxeG6jgdDidTItEbRMs+6vUuJ0UxbZ2urU6jktuWkNyfGb5I1msRPTHlWJ33XbWWZhkjS9V+JhLR6QAAAAAAAAAAAAAR1I5lqyiWPf0WuktGtU1wOzFaJ7SxvDyEI3UXqqdzDfynybXImZnBP1rJqLx91SldTpT83VTjJc9zXNc0a2x1yV6q91ItNZ1LatrpSW84r45hvW23F/PosnFHdF57MjyeWdW4lyjCPi39DT1SdYKx+VON+uWnikc7esv7cn4a/I8z062uRV0ciN0lQwGfRR7XKju5cU9m5Oskjgiu5b7Y9/iSWiZ2YsG2N7vLOxbXn7noU0tpQeja7foTkyxE9GPvJWn7rPFVdae1lswWkI8Eh0xjrr390b6pbFtTyRx3tttELKMl3oAAAAAAAAAAAAADArXFLNGlLaVmHz93TnSmqtPSUfBrimehjmuSvTZz2iazuGo/NXdJSa7M116UuKPPvbJxMn/3dvEVy1Y01VtpJT6VN9Wouq+x8mejjvj5Fd18/RzzFsc6laqXe1EpGPplabbh35P08o1petOK8F9zj9Xv8tYa8WO8y06kNqM4+tCUfGLPL4tunNWfw6MkbrL5/C57EVmfS546pefSdQ7u7+UmoU05TeijHVsjHhiI6rdoTa8z2hoYZhKg/O12p1t6jvhT+r7Th5PN6vkx+P+tseHXzWVMQvXcT83D+jF71+JLn3HVgxfBp1W8z/pne/XOo8NSwtskjmy5NtKV00Io55auiAAAAAAAAAAAAAAAA8aApXlupI3x31LO1dvn4VJW1XbSbpy0qQ5rmu1HfeleRj6Z8+zCJnHbcPoJbE4cKlKaz5po+dtOTjZPpp3x05Ks6WFbLzptyhye+J62LnRljv5ctsE1nsv2lDYp7POTZxc63XMN8MahZ2cmjm6OnJC+9wx54bJvZjpv1e5Ht/wBRERuXH8OZ7QuWdnCj1OlUfWqPe+xckeXyudbJPTDpxYYr3Z+M3rb/AIek9X/VkuC9VHb6fxemPi5P8Mc+Xfy1T4XZKKWhtny7lXHTTZhHI4pltDshIAAAAAAAAA8zA82idDzziHSjbx1UT0ybcuuieiUbcu5XMn4cnU4d4uZb4Uo6kU72PNFoxSibwy72cZcjqxxNWVpiUmCzcc6b1pt5r8rMebijLG/dfDaazpqqLTPAitqW7O3cTCeKzyO2Pm1MsvDqSL2rvuiJQ1ZPgcue9vENKRCrdTcINrrvd2dprwuN1W3ZTNk1GoYdtFRlm9+ebb3tnv3mZjUOGPLZoXcUt6OO2OZbxaFiN7HmjOcUrdbtXS5lfhydTtXC5kdEp6nSrIjplO3qqIjpNuttEaNvcxpL0gAPGwK9arka1rtWZUK17kb1xbZzdVqYi+Gb7kaxhhSboXe1X1YVH3Qky3w8cebR/KOq30c7V091Gp7Vs/EdXHjzeDWSfZ5/C3j9CMf1VI/IrPJ4tf3J+Hln2e/yu6e+dKP7m/kVn1Dix9ZT8DLLpYJVfWuIr9MG/mZz6rgjxVP9Lf6pqWCRXWrVJd0UjG3q8e1V44n1lpW1nCPV2n2yZhPNvk9mkYYqvKJXp33lO9Osi8QgJHLiUmkSmJQV6Klo0/YyIzWx+IOiLMuvhFOW6dWD9j+RtX1Wa+aqTxd+JVZYHL0bj/tD6M3j1fFPmjOeLb2ly8IuF1atKXftRNI9S40+YmFf6fJHu5/gbxblTl3VPqaRzOLPvpHwssGzdrfSk/0uMvgy3xeNPi8I6ckezpXNddalVX7JE9OKfFo/k3ePMJIYjLipLvTRWcMe0p65WaV/mZ2wrRddo3GZjaml4suQZhMLuyEuZEwKdxBm1JZzCjN1FuUPbCLN4is+f+qd4cfx9ePoUn+1r4MTgx295R8S0ezl4zVXWop90mik+n458WW+PaPY/nq9KjUXdJMpPpUT4un+p+zpY9R4xrR/Zn8DKfSb+0wtHKr7wkjjVs/xHH9VOa+Rlb0rPHiP+LRyqJYYjbvdXpe2Sj8TK3p3Ij9s/wALxyMc+6xTqRfVnTl3TizGeNmr5j/S8ZKT7rEJPl4GlZyR5hWdSlTOiJUekgAA4lJ8EZXtb2haIhXqS9Zxj3tI55xZb+y/VWPdXneUY9avRX/JEvXgci37Z/hWc9I90EsXtl+NF/pjKXwRtX0vkT7KTycf1RvHLfh52XdTa+JtHpOX3mP5VnlVcvHoejSqvvyRpHpU+9oV/qvs8/nc/Rov2z+xpHptI83V/qJn2dfzSs/w6a705F44mKv7pR8W0+z2NarLfGmu6mi3TSPEz/KNzK1Qg+PuSRlaYXiGhTRzy0hIVSAcSgTEo0jlRRaLo04larkW+JKOlHKyXItGWUdCKWHR5FozSjoRSwuPIvHIlHw4QzwiPIvHJlX4UIKmCx5GkcqVZxQqVcNjDXLI1rnmys44hdwmbctmLemreeiRz8nVa9UtMW5nUN2NTXI8WM27Ozp1CVHTDN6SI5zyMMmTpXiu1HE5tQ21ns+llw7Ts4l63nTHLEw+f8wqj11PU65pDl1tapYLHkZW5UrxihYhg8eRnPKlaMUJoYVHkUnkSn4cJo4bHkUnPK3w0kbFcis5pT0JI2i5FZySnpSRt0Vm6elJGmis2Tp2kVS9AAAAAAAA8yAZAQXE0kaUiZVmXzeI3LlJU6a2pyeUUuLPSxUiteq3aIc17bnUNewtPNQ2FrN61Jc39DwebybZ76r4duHHFI7u6t5Cm9nNSnxS9HvNOLwrTHVKMmaPC1bV9qKlzbRfL8ltIrPVG00pFbW1qExDNqYjDNqWizy2uRtk4U5K9vKlc0RPdPFrLhKEl3ppnmUm+C/fs6J1eHz95QdtVWWbozecJcvys+lw5Y5GPfvHl516zjt9m3YV1JI48tJiW1Z20IpHPLR7kQl6AAAAAAAAAAAAAAAAjqTyLVjaJlhYre5LJHfgxbc+S6bB8OcE61T+tJcfw48u85ObyJyT8PH4j/bXDj6fmt5VsQxZtula6vdKtwXZH6mvF4FaR15f4/8AauXPNu1VJWzis3m3vbe9nd8SJnTDp01cArZ0Zflqte5M8n1WOm1Z+zq407iWpKevcszg6urJEN9arL5O2zqJvm2z6e+qPNj5k1C4q273OdF9aD4dseRz5uPj5Ne/afq0pktjn7NuPmrmk457VOXslCXyaPKpGXiZO7qnpy1Y9BzoVHSqcOrLhOPBo9e3Tmp11ckbpOpfQ2tfNHn3pp0VlZRku9AAAAAAAAAAAAAAA5kyYgZl/c5I6cVNsr2VMPtV/urjJU46wUuL9Y2zZJ/t08z5UpX91kF9e1Lh7EM4UePCVTv7OwthwUw/NPef+K3vN+0eFuww5RW4zy55lemPSTEKKUX3FcVtym8dlPyafRrx5VIvxj9jP1iPlpP2TxPMtWtLKM5cqc34RZ5XFjeav+HTknVJYPk/DOK9h9Jy57vPwx2bdezUluOGuWYlvNdsaVCpQn5yk8ucfRkuTR2bpmr03Y6mk7hoylTvKeXUuIapPen80zmrW3Gt9ay1mYyR91ewrSi9ieaknk0+BrlrExuFKTMdpblGpmjhtGnREpiiQAAAAAAAAAAAAAEFeWhpSFZZNSCb2qmewvRW+b5I64mYjVfLKY+qKtGdaS2tILqwXVii1Zrjjt5VndmhaWajwOfJlmWlaaX4wyOeZaaUsRXRZvh8qX8MjycfTuI9lOXvkaeqxvDWfypxv1y08RllQrv+1NeKyPL9Pjeev5h0551SWb5Px6KPb5c93Hi8Po4rQ82ZdKCvbpmlL6VmrIuLJxltQzjJaprRo7KZYmNSxmmu8O5PzmTktmvHTNaKovqVj5O0eP8AifP5XrOTyMMkNKr8Tnlo9AAAAAAAAAAAAABDVhmXrKJVZW2ZrGTSnSnpUEilr7WiFhIz2s9IFK/XRZvi8s7sTAXlcVlzpp+EvudHqEb48fllg/uS0MaeVtW7YqPi0eb6XG88Onkz8kq2BR6KPU5U93Ni8PoInny6RogR1KSZeLaRMKs7VGsZFOlLSpZFLW2mIWUZLvQAAAAAAAAAAAAAeZANknYZED0ABUvVozXH5UswcI0vGudOa96O3lxvjf5YYv7i95QvK2n2ypr/ACPP9Kj/AMv8ujlfoeYLHoo7OTPdlj8NtHC3egAPMgGROx6QAAAAAAAAAAAAAAAAAAAAV7taM0x+VbPnbLS9h2qa9x6GbvxrOenbJC75S/0IrnVh8zi9Lj55n7NuTPywlwhdFGvI8q42ujjbPQAAAAAAAAAAAAAAAAAAAAAAAABBc7i9PKtnzkNLui/zteKZ6Vu+C34c0f3IXPKfq0o86jfhH7nL6dGptP2a8j2WsLXRRGfymjURytQAAAAAAAAAAAAAAAAAAAAAAAAARV9xenlEvmrjS4pPlVh/6PSp3xWj7S5Z/VC35TdahHtqP4GPCjVbz+F8/mF/DlojDN5aUaBztAAAAAAAAAAAAAAAAAAAAAAAAAAR1txaqJfN4kspxfKcX4NHpYf0zDmv5Wcf1rUlyg34v7GfF7Y7LZf1Q0rFaI5svlrVdMFwAAAAAAAAAAAAAAAAAAAAAAAAAcVNxaqJfP4rE9DBLnyJMU6VeL/tx97bK4O2Ofym/ezVs1ocmTy1qtGS4AAAAAAAAAAAAAAAAAAAAAAAAAOZ7iYRLFxKGZ24ZY3hzWWdVP8AJTXuJr2p/mUT5a1stDku2hYM1gAAAAAAAAAAAAAAAAAAAAAAAAAeSJgZ93SzOjHbTK0IadLpZ9iXgi827I13aVJaHLZrCUqkAAAAAAAAAAAAAAAAAAAAAAAAABgRThmXiUTDmNImbI0miikrPSAAAAAAAAAAAAAAAAAAAAAAAAAAAAAAAAAAAAAAAAAAAAAf/9k="/>
          <p:cNvSpPr>
            <a:spLocks noChangeAspect="1" noChangeArrowheads="1"/>
          </p:cNvSpPr>
          <p:nvPr/>
        </p:nvSpPr>
        <p:spPr bwMode="auto">
          <a:xfrm>
            <a:off x="307975" y="7938"/>
            <a:ext cx="304800" cy="3048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9222" name="AutoShape 6" descr="data:image/jpeg;base64,/9j/4AAQSkZJRgABAQAAAQABAAD/2wCEAAkGBw8QDxANDQ8NDQwPDw0NDQwNDRANDQwPFBEXFxQRExQYHCggGBolGxMUIT0hJSkrLi46Fx8zODMsQygtLisBCgoKDg0OGBAQGCwcHxwsLC0sLCwsLCwsLCwsLCwsLCwtLCw3LCwsKywsLCwsLCwsLCwsLCwsLCssLCwsLCwsLP/AABEIAO0A0wMBEQACEQEDEQH/xAAbAAEAAwEBAQEAAAAAAAAAAAAAAwQFAgEGB//EADwQAAIBAgMEBQoEBQUAAAAAAAABAgMEBREhEjFBUSIyYXGRBhNCUoGhscHR4UNicoIUFTNjoiM0g5Ky/8QAGgEBAAMBAQEAAAAAAAAAAAAAAAECAwQFBv/EAC4RAQACAgEDAgUDBQADAAAAAAABAgMRBBIhMQVBEyJRYXEyQpEUM4GhsSPR8P/aAAwDAQACEQMRAD8A/cQAAAAAAAAAAAAAeNgebROh0QAAAAAAAAAAAAAAAAAAAAAAAAAAAeMCvWq5Gta7VmUdOvqWmiIlagzGYWdkJAAAAAAAAAAAAAAAAAAAAAAAAABzMmBk39XI68VdsbS4c8ppflg/FFtbrtG+7VoPQ5Lw1hMUWAAAAAAAAAAAAAAAAAAAAAAAAABxU3Fqol8/is+B6GCHPeUmJ9GvFc6cfc2imD5sc/lN+1mraPQ5cnlrVaMlwAAAAAAAAAAAAAAAAAAAAAAAAAR1noWr5RL5q/edWEec4L/JHpY+1Jn7S5rfqhZx95VaUuamvBr6nPwJ3jtC+ftaGlYPRGWWO69F4waAAAAAAAAAAAAAAAAAAAAAAAAAAhuXoXp5Vl83LW6or86fhr8j0Z7YLz9nN5vC15SbqMuU5LxX2OP0ud9cNuTHhdwyXRROaO5RpnM1AAAAAAAAAAAAAAAAAAAA4nLItEIReeRboRtJGeZWYTtIVSAVrt6M0x+VbPnbPW8h2Kcvd9zv5E641nPj75IXPKNf6MX6tWHvzRwekz/5Jj7N+VHywnwiXRR0ciO6mNro42z0DmUiYgRSrIvFVdvYVMyJqbSoos9AAAAAAAAAAAAABXuDSiss1tttR6+9R9bsXadPaO8+GXl5Qvcnk9GtGnvRNsXbcEXadGumctqaaxKdMzWVL56M2xR3UswcH1upv1aUve0dXOnXG/MscHfIv49HO2qdjhL/ACR53pU6zxDo5MfI4wSXRR6HJjuwxeG6jgdDidTItEbRMs+6vUuJ0UxbZ2urU6jktuWkNyfGb5I1msRPTHlWJ33XbWWZhkjS9V+JhLR6QAAAAAAAAAAAAAR1I5lqyiWPf0WuktGtU1wOzFaJ7SxvDyEI3UXqqdzDfynybXImZnBP1rJqLx91SldTpT83VTjJc9zXNc0a2x1yV6q91ItNZ1LatrpSW84r45hvW23F/PosnFHdF57MjyeWdW4lyjCPi39DT1SdYKx+VON+uWnikc7esv7cn4a/I8z062uRV0ciN0lQwGfRR7XKju5cU9m5Oskjgiu5b7Y9/iSWiZ2YsG2N7vLOxbXn7noU0tpQeja7foTkyxE9GPvJWn7rPFVdae1lswWkI8Eh0xjrr390b6pbFtTyRx3tttELKMl3oAAAAAAAAAAAAADArXFLNGlLaVmHz93TnSmqtPSUfBrimehjmuSvTZz2iazuGo/NXdJSa7M116UuKPPvbJxMn/3dvEVy1Y01VtpJT6VN9Wouq+x8mejjvj5Fd18/RzzFsc6laqXe1EpGPplabbh35P08o1petOK8F9zj9Xv8tYa8WO8y06kNqM4+tCUfGLPL4tunNWfw6MkbrL5/C57EVmfS546pefSdQ7u7+UmoU05TeijHVsjHhiI6rdoTa8z2hoYZhKg/O12p1t6jvhT+r7Th5PN6vkx+P+tseHXzWVMQvXcT83D+jF71+JLn3HVgxfBp1W8z/pne/XOo8NSwtskjmy5NtKV00Io55auiAAAAAAAAAAAAAAAA8aApXlupI3x31LO1dvn4VJW1XbSbpy0qQ5rmu1HfeleRj6Z8+zCJnHbcPoJbE4cKlKaz5po+dtOTjZPpp3x05Ks6WFbLzptyhye+J62LnRljv5ctsE1nsv2lDYp7POTZxc63XMN8MahZ2cmjm6OnJC+9wx54bJvZjpv1e5Ht/wBRERuXH8OZ7QuWdnCj1OlUfWqPe+xckeXyudbJPTDpxYYr3Z+M3rb/AIek9X/VkuC9VHb6fxemPi5P8Mc+Xfy1T4XZKKWhtny7lXHTTZhHI4pltDshIAAAAAAAAA8zA82idDzziHSjbx1UT0ybcuuieiUbcu5XMn4cnU4d4uZb4Uo6kU72PNFoxSibwy72cZcjqxxNWVpiUmCzcc6b1pt5r8rMebijLG/dfDaazpqqLTPAitqW7O3cTCeKzyO2Pm1MsvDqSL2rvuiJQ1ZPgcue9vENKRCrdTcINrrvd2dprwuN1W3ZTNk1GoYdtFRlm9+ebb3tnv3mZjUOGPLZoXcUt6OO2OZbxaFiN7HmjOcUrdbtXS5lfhydTtXC5kdEp6nSrIjplO3qqIjpNuttEaNvcxpL0gAPGwK9arka1rtWZUK17kb1xbZzdVqYi+Gb7kaxhhSboXe1X1YVH3Qky3w8cebR/KOq30c7V091Gp7Vs/EdXHjzeDWSfZ5/C3j9CMf1VI/IrPJ4tf3J+Hln2e/yu6e+dKP7m/kVn1Dix9ZT8DLLpYJVfWuIr9MG/mZz6rgjxVP9Lf6pqWCRXWrVJd0UjG3q8e1V44n1lpW1nCPV2n2yZhPNvk9mkYYqvKJXp33lO9Osi8QgJHLiUmkSmJQV6Klo0/YyIzWx+IOiLMuvhFOW6dWD9j+RtX1Wa+aqTxd+JVZYHL0bj/tD6M3j1fFPmjOeLb2ly8IuF1atKXftRNI9S40+YmFf6fJHu5/gbxblTl3VPqaRzOLPvpHwssGzdrfSk/0uMvgy3xeNPi8I6ckezpXNddalVX7JE9OKfFo/k3ePMJIYjLipLvTRWcMe0p65WaV/mZ2wrRddo3GZjaml4suQZhMLuyEuZEwKdxBm1JZzCjN1FuUPbCLN4is+f+qd4cfx9ePoUn+1r4MTgx295R8S0ezl4zVXWop90mik+n458WW+PaPY/nq9KjUXdJMpPpUT4un+p+zpY9R4xrR/Zn8DKfSb+0wtHKr7wkjjVs/xHH9VOa+Rlb0rPHiP+LRyqJYYjbvdXpe2Sj8TK3p3Ij9s/wALxyMc+6xTqRfVnTl3TizGeNmr5j/S8ZKT7rEJPl4GlZyR5hWdSlTOiJUekgAA4lJ8EZXtb2haIhXqS9Zxj3tI55xZb+y/VWPdXneUY9avRX/JEvXgci37Z/hWc9I90EsXtl+NF/pjKXwRtX0vkT7KTycf1RvHLfh52XdTa+JtHpOX3mP5VnlVcvHoejSqvvyRpHpU+9oV/qvs8/nc/Rov2z+xpHptI83V/qJn2dfzSs/w6a705F44mKv7pR8W0+z2NarLfGmu6mi3TSPEz/KNzK1Qg+PuSRlaYXiGhTRzy0hIVSAcSgTEo0jlRRaLo04larkW+JKOlHKyXItGWUdCKWHR5FozSjoRSwuPIvHIlHw4QzwiPIvHJlX4UIKmCx5GkcqVZxQqVcNjDXLI1rnmys44hdwmbctmLemreeiRz8nVa9UtMW5nUN2NTXI8WM27Ozp1CVHTDN6SI5zyMMmTpXiu1HE5tQ21ns+llw7Ts4l63nTHLEw+f8wqj11PU65pDl1tapYLHkZW5UrxihYhg8eRnPKlaMUJoYVHkUnkSn4cJo4bHkUnPK3w0kbFcis5pT0JI2i5FZySnpSRt0Vm6elJGmis2Tp2kVS9AAAAAAAA8yAZAQXE0kaUiZVmXzeI3LlJU6a2pyeUUuLPSxUiteq3aIc17bnUNewtPNQ2FrN61Jc39DwebybZ76r4duHHFI7u6t5Cm9nNSnxS9HvNOLwrTHVKMmaPC1bV9qKlzbRfL8ltIrPVG00pFbW1qExDNqYjDNqWizy2uRtk4U5K9vKlc0RPdPFrLhKEl3ppnmUm+C/fs6J1eHz95QdtVWWbozecJcvys+lw5Y5GPfvHl516zjt9m3YV1JI48tJiW1Z20IpHPLR7kQl6AAAAAAAAAAAAAAAAjqTyLVjaJlhYre5LJHfgxbc+S6bB8OcE61T+tJcfw48u85ObyJyT8PH4j/bXDj6fmt5VsQxZtula6vdKtwXZH6mvF4FaR15f4/8AauXPNu1VJWzis3m3vbe9nd8SJnTDp01cArZ0Zflqte5M8n1WOm1Z+zq407iWpKevcszg6urJEN9arL5O2zqJvm2z6e+qPNj5k1C4q273OdF9aD4dseRz5uPj5Ne/afq0pktjn7NuPmrmk457VOXslCXyaPKpGXiZO7qnpy1Y9BzoVHSqcOrLhOPBo9e3Tmp11ckbpOpfQ2tfNHn3pp0VlZRku9AAAAAAAAAAAAAAA5kyYgZl/c5I6cVNsr2VMPtV/urjJU46wUuL9Y2zZJ/t08z5UpX91kF9e1Lh7EM4UePCVTv7OwthwUw/NPef+K3vN+0eFuww5RW4zy55lemPSTEKKUX3FcVtym8dlPyafRrx5VIvxj9jP1iPlpP2TxPMtWtLKM5cqc34RZ5XFjeav+HTknVJYPk/DOK9h9Jy57vPwx2bdezUluOGuWYlvNdsaVCpQn5yk8ucfRkuTR2bpmr03Y6mk7hoylTvKeXUuIapPen80zmrW3Gt9ay1mYyR91ewrSi9ieaknk0+BrlrExuFKTMdpblGpmjhtGnREpiiQAAAAAAAAAAAAAEFeWhpSFZZNSCb2qmewvRW+b5I64mYjVfLKY+qKtGdaS2tILqwXVii1Zrjjt5VndmhaWajwOfJlmWlaaX4wyOeZaaUsRXRZvh8qX8MjycfTuI9lOXvkaeqxvDWfypxv1y08RllQrv+1NeKyPL9Pjeev5h0551SWb5Px6KPb5c93Hi8Po4rQ82ZdKCvbpmlL6VmrIuLJxltQzjJaprRo7KZYmNSxmmu8O5PzmTktmvHTNaKovqVj5O0eP8AifP5XrOTyMMkNKr8Tnlo9AAAAAAAAAAAAABDVhmXrKJVZW2ZrGTSnSnpUEilr7WiFhIz2s9IFK/XRZvi8s7sTAXlcVlzpp+EvudHqEb48fllg/uS0MaeVtW7YqPi0eb6XG88Onkz8kq2BR6KPU5U93Ni8PoInny6RogR1KSZeLaRMKs7VGsZFOlLSpZFLW2mIWUZLvQAAAAAAAAAAAAAeZANknYZED0ABUvVozXH5UswcI0vGudOa96O3lxvjf5YYv7i95QvK2n2ypr/ACPP9Kj/AMv8ujlfoeYLHoo7OTPdlj8NtHC3egAPMgGROx6QAAAAAAAAAAAAAAAAAAAAV7taM0x+VbPnbLS9h2qa9x6GbvxrOenbJC75S/0IrnVh8zi9Lj55n7NuTPywlwhdFGvI8q42ujjbPQAAAAAAAAAAAAAAAAAAAAAAAABBc7i9PKtnzkNLui/zteKZ6Vu+C34c0f3IXPKfq0o86jfhH7nL6dGptP2a8j2WsLXRRGfymjURytQAAAAAAAAAAAAAAAAAAAAAAAAARV9xenlEvmrjS4pPlVh/6PSp3xWj7S5Z/VC35TdahHtqP4GPCjVbz+F8/mF/DlojDN5aUaBztAAAAAAAAAAAAAAAAAAAAAAAAAAR1txaqJfN4kspxfKcX4NHpYf0zDmv5Wcf1rUlyg34v7GfF7Y7LZf1Q0rFaI5svlrVdMFwAAAAAAAAAAAAAAAAAAAAAAAAAcVNxaqJfP4rE9DBLnyJMU6VeL/tx97bK4O2Ofym/ezVs1ocmTy1qtGS4AAAAAAAAAAAAAAAAAAAAAAAAAOZ7iYRLFxKGZ24ZY3hzWWdVP8AJTXuJr2p/mUT5a1stDku2hYM1gAAAAAAAAAAAAAAAAAAAAAAAAAeSJgZ93SzOjHbTK0IadLpZ9iXgi827I13aVJaHLZrCUqkAAAAAAAAAAAAAAAAAAAAAAAAABgRThmXiUTDmNImbI0miikrPSAAAAAAAAAAAAAAAAAAAAAAAAAAAAAAAAAAAAAAAAAAAAAf/9k="/>
          <p:cNvSpPr>
            <a:spLocks noChangeAspect="1" noChangeArrowheads="1"/>
          </p:cNvSpPr>
          <p:nvPr/>
        </p:nvSpPr>
        <p:spPr bwMode="auto">
          <a:xfrm>
            <a:off x="460375" y="160338"/>
            <a:ext cx="304800" cy="3048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9223" name="AutoShape 8" descr="data:image/jpeg;base64,/9j/4AAQSkZJRgABAQAAAQABAAD/2wCEAAkGBw8QDxANDQ8NDQwPDw0NDQwNDRANDQwPFBEXFxQRExQYHCggGBolGxMUIT0hJSkrLi46Fx8zODMsQygtLisBCgoKDg0OGBAQGCwcHxwsLC0sLCwsLCwsLCwsLCwsLCwtLCw3LCwsKywsLCwsLCwsLCwsLCwsLCssLCwsLCwsLP/AABEIAO0A0wMBEQACEQEDEQH/xAAbAAEAAwEBAQEAAAAAAAAAAAAAAwQFAgEGB//EADwQAAIBAgMEBQoEBQUAAAAAAAABAgMEBREhEjFBUSIyYXGRBhNCUoGhscHR4UNicoIUFTNjoiM0g5Ky/8QAGgEBAAMBAQEAAAAAAAAAAAAAAAECAwQFBv/EAC4RAQACAgEDAgUDBQADAAAAAAABAgMRBBIhMQVBEyJRYXEyQpEUM4GhsSPR8P/aAAwDAQACEQMRAD8A/cQAAAAAAAAAAAAAeNgebROh0QAAAAAAAAAAAAAAAAAAAAAAAAAAAeMCvWq5Gta7VmUdOvqWmiIlagzGYWdkJAAAAAAAAAAAAAAAAAAAAAAAAABzMmBk39XI68VdsbS4c8ppflg/FFtbrtG+7VoPQ5Lw1hMUWAAAAAAAAAAAAAAAAAAAAAAAAABxU3Fqol8/is+B6GCHPeUmJ9GvFc6cfc2imD5sc/lN+1mraPQ5cnlrVaMlwAAAAAAAAAAAAAAAAAAAAAAAAAR1noWr5RL5q/edWEec4L/JHpY+1Jn7S5rfqhZx95VaUuamvBr6nPwJ3jtC+ftaGlYPRGWWO69F4waAAAAAAAAAAAAAAAAAAAAAAAAAAhuXoXp5Vl83LW6or86fhr8j0Z7YLz9nN5vC15SbqMuU5LxX2OP0ud9cNuTHhdwyXRROaO5RpnM1AAAAAAAAAAAAAAAAAAAA4nLItEIReeRboRtJGeZWYTtIVSAVrt6M0x+VbPnbPW8h2Kcvd9zv5E641nPj75IXPKNf6MX6tWHvzRwekz/5Jj7N+VHywnwiXRR0ciO6mNro42z0DmUiYgRSrIvFVdvYVMyJqbSoos9AAAAAAAAAAAAABXuDSiss1tttR6+9R9bsXadPaO8+GXl5Qvcnk9GtGnvRNsXbcEXadGumctqaaxKdMzWVL56M2xR3UswcH1upv1aUve0dXOnXG/MscHfIv49HO2qdjhL/ACR53pU6zxDo5MfI4wSXRR6HJjuwxeG6jgdDidTItEbRMs+6vUuJ0UxbZ2urU6jktuWkNyfGb5I1msRPTHlWJ33XbWWZhkjS9V+JhLR6QAAAAAAAAAAAAAR1I5lqyiWPf0WuktGtU1wOzFaJ7SxvDyEI3UXqqdzDfynybXImZnBP1rJqLx91SldTpT83VTjJc9zXNc0a2x1yV6q91ItNZ1LatrpSW84r45hvW23F/PosnFHdF57MjyeWdW4lyjCPi39DT1SdYKx+VON+uWnikc7esv7cn4a/I8z062uRV0ciN0lQwGfRR7XKju5cU9m5Oskjgiu5b7Y9/iSWiZ2YsG2N7vLOxbXn7noU0tpQeja7foTkyxE9GPvJWn7rPFVdae1lswWkI8Eh0xjrr390b6pbFtTyRx3tttELKMl3oAAAAAAAAAAAAADArXFLNGlLaVmHz93TnSmqtPSUfBrimehjmuSvTZz2iazuGo/NXdJSa7M116UuKPPvbJxMn/3dvEVy1Y01VtpJT6VN9Wouq+x8mejjvj5Fd18/RzzFsc6laqXe1EpGPplabbh35P08o1petOK8F9zj9Xv8tYa8WO8y06kNqM4+tCUfGLPL4tunNWfw6MkbrL5/C57EVmfS546pefSdQ7u7+UmoU05TeijHVsjHhiI6rdoTa8z2hoYZhKg/O12p1t6jvhT+r7Th5PN6vkx+P+tseHXzWVMQvXcT83D+jF71+JLn3HVgxfBp1W8z/pne/XOo8NSwtskjmy5NtKV00Io55auiAAAAAAAAAAAAAAAA8aApXlupI3x31LO1dvn4VJW1XbSbpy0qQ5rmu1HfeleRj6Z8+zCJnHbcPoJbE4cKlKaz5po+dtOTjZPpp3x05Ks6WFbLzptyhye+J62LnRljv5ctsE1nsv2lDYp7POTZxc63XMN8MahZ2cmjm6OnJC+9wx54bJvZjpv1e5Ht/wBRERuXH8OZ7QuWdnCj1OlUfWqPe+xckeXyudbJPTDpxYYr3Z+M3rb/AIek9X/VkuC9VHb6fxemPi5P8Mc+Xfy1T4XZKKWhtny7lXHTTZhHI4pltDshIAAAAAAAAA8zA82idDzziHSjbx1UT0ybcuuieiUbcu5XMn4cnU4d4uZb4Uo6kU72PNFoxSibwy72cZcjqxxNWVpiUmCzcc6b1pt5r8rMebijLG/dfDaazpqqLTPAitqW7O3cTCeKzyO2Pm1MsvDqSL2rvuiJQ1ZPgcue9vENKRCrdTcINrrvd2dprwuN1W3ZTNk1GoYdtFRlm9+ebb3tnv3mZjUOGPLZoXcUt6OO2OZbxaFiN7HmjOcUrdbtXS5lfhydTtXC5kdEp6nSrIjplO3qqIjpNuttEaNvcxpL0gAPGwK9arka1rtWZUK17kb1xbZzdVqYi+Gb7kaxhhSboXe1X1YVH3Qky3w8cebR/KOq30c7V091Gp7Vs/EdXHjzeDWSfZ5/C3j9CMf1VI/IrPJ4tf3J+Hln2e/yu6e+dKP7m/kVn1Dix9ZT8DLLpYJVfWuIr9MG/mZz6rgjxVP9Lf6pqWCRXWrVJd0UjG3q8e1V44n1lpW1nCPV2n2yZhPNvk9mkYYqvKJXp33lO9Osi8QgJHLiUmkSmJQV6Klo0/YyIzWx+IOiLMuvhFOW6dWD9j+RtX1Wa+aqTxd+JVZYHL0bj/tD6M3j1fFPmjOeLb2ly8IuF1atKXftRNI9S40+YmFf6fJHu5/gbxblTl3VPqaRzOLPvpHwssGzdrfSk/0uMvgy3xeNPi8I6ckezpXNddalVX7JE9OKfFo/k3ePMJIYjLipLvTRWcMe0p65WaV/mZ2wrRddo3GZjaml4suQZhMLuyEuZEwKdxBm1JZzCjN1FuUPbCLN4is+f+qd4cfx9ePoUn+1r4MTgx295R8S0ezl4zVXWop90mik+n458WW+PaPY/nq9KjUXdJMpPpUT4un+p+zpY9R4xrR/Zn8DKfSb+0wtHKr7wkjjVs/xHH9VOa+Rlb0rPHiP+LRyqJYYjbvdXpe2Sj8TK3p3Ij9s/wALxyMc+6xTqRfVnTl3TizGeNmr5j/S8ZKT7rEJPl4GlZyR5hWdSlTOiJUekgAA4lJ8EZXtb2haIhXqS9Zxj3tI55xZb+y/VWPdXneUY9avRX/JEvXgci37Z/hWc9I90EsXtl+NF/pjKXwRtX0vkT7KTycf1RvHLfh52XdTa+JtHpOX3mP5VnlVcvHoejSqvvyRpHpU+9oV/qvs8/nc/Rov2z+xpHptI83V/qJn2dfzSs/w6a705F44mKv7pR8W0+z2NarLfGmu6mi3TSPEz/KNzK1Qg+PuSRlaYXiGhTRzy0hIVSAcSgTEo0jlRRaLo04larkW+JKOlHKyXItGWUdCKWHR5FozSjoRSwuPIvHIlHw4QzwiPIvHJlX4UIKmCx5GkcqVZxQqVcNjDXLI1rnmys44hdwmbctmLemreeiRz8nVa9UtMW5nUN2NTXI8WM27Ozp1CVHTDN6SI5zyMMmTpXiu1HE5tQ21ns+llw7Ts4l63nTHLEw+f8wqj11PU65pDl1tapYLHkZW5UrxihYhg8eRnPKlaMUJoYVHkUnkSn4cJo4bHkUnPK3w0kbFcis5pT0JI2i5FZySnpSRt0Vm6elJGmis2Tp2kVS9AAAAAAAA8yAZAQXE0kaUiZVmXzeI3LlJU6a2pyeUUuLPSxUiteq3aIc17bnUNewtPNQ2FrN61Jc39DwebybZ76r4duHHFI7u6t5Cm9nNSnxS9HvNOLwrTHVKMmaPC1bV9qKlzbRfL8ltIrPVG00pFbW1qExDNqYjDNqWizy2uRtk4U5K9vKlc0RPdPFrLhKEl3ppnmUm+C/fs6J1eHz95QdtVWWbozecJcvys+lw5Y5GPfvHl516zjt9m3YV1JI48tJiW1Z20IpHPLR7kQl6AAAAAAAAAAAAAAAAjqTyLVjaJlhYre5LJHfgxbc+S6bB8OcE61T+tJcfw48u85ObyJyT8PH4j/bXDj6fmt5VsQxZtula6vdKtwXZH6mvF4FaR15f4/8AauXPNu1VJWzis3m3vbe9nd8SJnTDp01cArZ0Zflqte5M8n1WOm1Z+zq407iWpKevcszg6urJEN9arL5O2zqJvm2z6e+qPNj5k1C4q273OdF9aD4dseRz5uPj5Ne/afq0pktjn7NuPmrmk457VOXslCXyaPKpGXiZO7qnpy1Y9BzoVHSqcOrLhOPBo9e3Tmp11ckbpOpfQ2tfNHn3pp0VlZRku9AAAAAAAAAAAAAAA5kyYgZl/c5I6cVNsr2VMPtV/urjJU46wUuL9Y2zZJ/t08z5UpX91kF9e1Lh7EM4UePCVTv7OwthwUw/NPef+K3vN+0eFuww5RW4zy55lemPSTEKKUX3FcVtym8dlPyafRrx5VIvxj9jP1iPlpP2TxPMtWtLKM5cqc34RZ5XFjeav+HTknVJYPk/DOK9h9Jy57vPwx2bdezUluOGuWYlvNdsaVCpQn5yk8ucfRkuTR2bpmr03Y6mk7hoylTvKeXUuIapPen80zmrW3Gt9ay1mYyR91ewrSi9ieaknk0+BrlrExuFKTMdpblGpmjhtGnREpiiQAAAAAAAAAAAAAEFeWhpSFZZNSCb2qmewvRW+b5I64mYjVfLKY+qKtGdaS2tILqwXVii1Zrjjt5VndmhaWajwOfJlmWlaaX4wyOeZaaUsRXRZvh8qX8MjycfTuI9lOXvkaeqxvDWfypxv1y08RllQrv+1NeKyPL9Pjeev5h0551SWb5Px6KPb5c93Hi8Po4rQ82ZdKCvbpmlL6VmrIuLJxltQzjJaprRo7KZYmNSxmmu8O5PzmTktmvHTNaKovqVj5O0eP8AifP5XrOTyMMkNKr8Tnlo9AAAAAAAAAAAAABDVhmXrKJVZW2ZrGTSnSnpUEilr7WiFhIz2s9IFK/XRZvi8s7sTAXlcVlzpp+EvudHqEb48fllg/uS0MaeVtW7YqPi0eb6XG88Onkz8kq2BR6KPU5U93Ni8PoInny6RogR1KSZeLaRMKs7VGsZFOlLSpZFLW2mIWUZLvQAAAAAAAAAAAAAeZANknYZED0ABUvVozXH5UswcI0vGudOa96O3lxvjf5YYv7i95QvK2n2ypr/ACPP9Kj/AMv8ujlfoeYLHoo7OTPdlj8NtHC3egAPMgGROx6QAAAAAAAAAAAAAAAAAAAAV7taM0x+VbPnbLS9h2qa9x6GbvxrOenbJC75S/0IrnVh8zi9Lj55n7NuTPywlwhdFGvI8q42ujjbPQAAAAAAAAAAAAAAAAAAAAAAAABBc7i9PKtnzkNLui/zteKZ6Vu+C34c0f3IXPKfq0o86jfhH7nL6dGptP2a8j2WsLXRRGfymjURytQAAAAAAAAAAAAAAAAAAAAAAAAARV9xenlEvmrjS4pPlVh/6PSp3xWj7S5Z/VC35TdahHtqP4GPCjVbz+F8/mF/DlojDN5aUaBztAAAAAAAAAAAAAAAAAAAAAAAAAAR1txaqJfN4kspxfKcX4NHpYf0zDmv5Wcf1rUlyg34v7GfF7Y7LZf1Q0rFaI5svlrVdMFwAAAAAAAAAAAAAAAAAAAAAAAAAcVNxaqJfP4rE9DBLnyJMU6VeL/tx97bK4O2Ofym/ezVs1ocmTy1qtGS4AAAAAAAAAAAAAAAAAAAAAAAAAOZ7iYRLFxKGZ24ZY3hzWWdVP8AJTXuJr2p/mUT5a1stDku2hYM1gAAAAAAAAAAAAAAAAAAAAAAAAAeSJgZ93SzOjHbTK0IadLpZ9iXgi827I13aVJaHLZrCUqkAAAAAAAAAAAAAAAAAAAAAAAAABgRThmXiUTDmNImbI0miikrPSAAAAAAAAAAAAAAAAAAAAAAAAAAAAAAAAAAAAAAAAAAAAAf/9k="/>
          <p:cNvSpPr>
            <a:spLocks noChangeAspect="1" noChangeArrowheads="1"/>
          </p:cNvSpPr>
          <p:nvPr/>
        </p:nvSpPr>
        <p:spPr bwMode="auto">
          <a:xfrm>
            <a:off x="612775" y="312738"/>
            <a:ext cx="304800" cy="3048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pic>
        <p:nvPicPr>
          <p:cNvPr id="9224" name="Picture 10" descr="http://www.wvawards.com/media/catalog/product/g/f/gft-sst1.jp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529126" y="923574"/>
            <a:ext cx="2709863" cy="47625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 val="396153500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1327" y="1387342"/>
            <a:ext cx="7555473" cy="4738822"/>
          </a:xfrm>
        </p:spPr>
        <p:txBody>
          <a:bodyPr/>
          <a:lstStyle/>
          <a:p>
            <a:pPr marL="122238" indent="-122238">
              <a:buFont typeface="Arial" charset="0"/>
              <a:buNone/>
              <a:defRPr/>
            </a:pPr>
            <a:r>
              <a:rPr lang="en-US" i="1" dirty="0" smtClean="0"/>
              <a:t>“What gets </a:t>
            </a:r>
            <a:r>
              <a:rPr lang="en-US" b="1" i="1" dirty="0" smtClean="0"/>
              <a:t>recognized</a:t>
            </a:r>
            <a:r>
              <a:rPr lang="en-US" i="1" dirty="0" smtClean="0"/>
              <a:t> and </a:t>
            </a:r>
            <a:r>
              <a:rPr lang="en-US" b="1" i="1" dirty="0" smtClean="0"/>
              <a:t>rewarded</a:t>
            </a:r>
            <a:r>
              <a:rPr lang="en-US" i="1" dirty="0" smtClean="0"/>
              <a:t> gets </a:t>
            </a:r>
            <a:r>
              <a:rPr lang="en-US" b="1" i="1" dirty="0" smtClean="0"/>
              <a:t>repeated</a:t>
            </a:r>
            <a:r>
              <a:rPr lang="en-US" i="1" dirty="0" smtClean="0"/>
              <a:t>.”</a:t>
            </a:r>
          </a:p>
          <a:p>
            <a:pPr marL="122238" indent="-122238">
              <a:buFont typeface="Arial" charset="0"/>
              <a:buNone/>
              <a:defRPr/>
            </a:pPr>
            <a:r>
              <a:rPr lang="en-US" sz="2800" dirty="0"/>
              <a:t>	</a:t>
            </a:r>
            <a:r>
              <a:rPr lang="en-US" sz="2800" dirty="0" smtClean="0"/>
              <a:t>						</a:t>
            </a:r>
            <a:r>
              <a:rPr lang="en-US" sz="2000" dirty="0" smtClean="0"/>
              <a:t>		– Michael </a:t>
            </a:r>
            <a:r>
              <a:rPr lang="en-US" sz="2000" dirty="0" err="1" smtClean="0"/>
              <a:t>LaBoeuf</a:t>
            </a:r>
            <a:endParaRPr lang="en-US" sz="2000" dirty="0" smtClean="0"/>
          </a:p>
          <a:p>
            <a:pPr marL="122238" indent="-122238">
              <a:buFont typeface="Arial" charset="0"/>
              <a:buNone/>
              <a:defRPr/>
            </a:pPr>
            <a:endParaRPr lang="en-US" sz="2800" dirty="0"/>
          </a:p>
          <a:p>
            <a:pPr marL="0" indent="0">
              <a:buFont typeface="Arial" charset="0"/>
              <a:buNone/>
              <a:defRPr/>
            </a:pPr>
            <a:r>
              <a:rPr lang="en-US" dirty="0" smtClean="0"/>
              <a:t>Who will you</a:t>
            </a:r>
            <a:br>
              <a:rPr lang="en-US" dirty="0" smtClean="0"/>
            </a:br>
            <a:r>
              <a:rPr lang="en-US" dirty="0" smtClean="0"/>
              <a:t>make a hero </a:t>
            </a:r>
            <a:br>
              <a:rPr lang="en-US" dirty="0" smtClean="0"/>
            </a:br>
            <a:r>
              <a:rPr lang="en-US" dirty="0" smtClean="0"/>
              <a:t>today?</a:t>
            </a:r>
            <a:endParaRPr lang="en-US" sz="3600" dirty="0"/>
          </a:p>
        </p:txBody>
      </p:sp>
      <p:pic>
        <p:nvPicPr>
          <p:cNvPr id="11268" name="Picture 2" descr="http://www.workfromhomewisdom.com/wp-content/uploads/2013/09/Homeworking-hero1.jpg"/>
          <p:cNvPicPr>
            <a:picLocks noChangeAspect="1" noChangeArrowheads="1"/>
          </p:cNvPicPr>
          <p:nvPr/>
        </p:nvPicPr>
        <p:blipFill>
          <a:blip r:embed="rId2" cstate="email">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4953000" y="3200400"/>
            <a:ext cx="3724275" cy="2743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 val="10954307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http://www.financialpost.com/executive/hr/2702065.bin?size=404x272"/>
          <p:cNvPicPr>
            <a:picLocks noChangeAspect="1" noChangeArrowheads="1"/>
          </p:cNvPicPr>
          <p:nvPr/>
        </p:nvPicPr>
        <p:blipFill>
          <a:blip r:embed="rId3" cstate="email"/>
          <a:srcRect/>
          <a:stretch>
            <a:fillRect/>
          </a:stretch>
        </p:blipFill>
        <p:spPr bwMode="auto">
          <a:xfrm>
            <a:off x="2148161" y="3303072"/>
            <a:ext cx="3905398" cy="2629377"/>
          </a:xfrm>
          <a:prstGeom prst="rect">
            <a:avLst/>
          </a:prstGeom>
          <a:noFill/>
          <a:ln w="9525">
            <a:noFill/>
            <a:miter lim="800000"/>
            <a:headEnd/>
            <a:tailEnd/>
          </a:ln>
          <a:effectLst>
            <a:outerShdw blurRad="63500" algn="tl" rotWithShape="0">
              <a:srgbClr val="000000">
                <a:alpha val="70000"/>
              </a:srgbClr>
            </a:outerShdw>
          </a:effectLst>
        </p:spPr>
      </p:pic>
      <p:sp>
        <p:nvSpPr>
          <p:cNvPr id="914435" name="Content Placeholder 2"/>
          <p:cNvSpPr txBox="1">
            <a:spLocks/>
          </p:cNvSpPr>
          <p:nvPr/>
        </p:nvSpPr>
        <p:spPr bwMode="auto">
          <a:xfrm>
            <a:off x="907196" y="1411871"/>
            <a:ext cx="7924287" cy="203738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marL="173038" indent="-173038"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fontAlgn="base">
              <a:spcAft>
                <a:spcPts val="2000"/>
              </a:spcAft>
            </a:pPr>
            <a:r>
              <a:rPr lang="en-US" sz="3200" i="1" dirty="0">
                <a:solidFill>
                  <a:srgbClr val="000000"/>
                </a:solidFill>
                <a:cs typeface="Arial" pitchFamily="34" charset="0"/>
              </a:rPr>
              <a:t>“The </a:t>
            </a:r>
            <a:r>
              <a:rPr lang="en-US" sz="3200" b="1" i="1" baseline="30000" dirty="0">
                <a:solidFill>
                  <a:srgbClr val="000000"/>
                </a:solidFill>
                <a:cs typeface="Arial" pitchFamily="34" charset="0"/>
              </a:rPr>
              <a:t>#</a:t>
            </a:r>
            <a:r>
              <a:rPr lang="en-US" sz="3200" b="1" i="1" dirty="0">
                <a:solidFill>
                  <a:srgbClr val="000000"/>
                </a:solidFill>
                <a:cs typeface="Arial" pitchFamily="34" charset="0"/>
              </a:rPr>
              <a:t>1 reason </a:t>
            </a:r>
            <a:r>
              <a:rPr lang="en-US" sz="3200" i="1" dirty="0">
                <a:solidFill>
                  <a:srgbClr val="000000"/>
                </a:solidFill>
                <a:cs typeface="Arial" pitchFamily="34" charset="0"/>
              </a:rPr>
              <a:t>people </a:t>
            </a:r>
            <a:r>
              <a:rPr lang="en-US" sz="3200" b="1" i="1" dirty="0">
                <a:solidFill>
                  <a:srgbClr val="000000"/>
                </a:solidFill>
                <a:cs typeface="Arial" pitchFamily="34" charset="0"/>
              </a:rPr>
              <a:t>leave jobs </a:t>
            </a:r>
            <a:r>
              <a:rPr lang="en-US" sz="3200" i="1" dirty="0">
                <a:solidFill>
                  <a:srgbClr val="000000"/>
                </a:solidFill>
                <a:cs typeface="Arial" pitchFamily="34" charset="0"/>
              </a:rPr>
              <a:t>is because they </a:t>
            </a:r>
            <a:r>
              <a:rPr lang="en-US" sz="3200" b="1" i="1" dirty="0">
                <a:solidFill>
                  <a:srgbClr val="000000"/>
                </a:solidFill>
                <a:cs typeface="Arial" pitchFamily="34" charset="0"/>
              </a:rPr>
              <a:t>don’t feel </a:t>
            </a:r>
            <a:r>
              <a:rPr lang="en-US" sz="3200" b="1" i="1" dirty="0" smtClean="0">
                <a:solidFill>
                  <a:srgbClr val="000000"/>
                </a:solidFill>
                <a:cs typeface="Arial" pitchFamily="34" charset="0"/>
              </a:rPr>
              <a:t>appreciated</a:t>
            </a:r>
            <a:r>
              <a:rPr lang="en-US" sz="3200" i="1" dirty="0" smtClean="0">
                <a:solidFill>
                  <a:srgbClr val="000000"/>
                </a:solidFill>
                <a:cs typeface="Arial" pitchFamily="34" charset="0"/>
              </a:rPr>
              <a:t>” </a:t>
            </a:r>
          </a:p>
          <a:p>
            <a:pPr algn="r" fontAlgn="base">
              <a:spcAft>
                <a:spcPct val="0"/>
              </a:spcAft>
            </a:pPr>
            <a:r>
              <a:rPr lang="en-US" sz="2000" i="1" dirty="0" smtClean="0">
                <a:solidFill>
                  <a:srgbClr val="000000"/>
                </a:solidFill>
                <a:cs typeface="Arial" pitchFamily="34" charset="0"/>
              </a:rPr>
              <a:t>– </a:t>
            </a:r>
            <a:r>
              <a:rPr lang="en-US" sz="2000" dirty="0" smtClean="0">
                <a:solidFill>
                  <a:srgbClr val="000000"/>
                </a:solidFill>
                <a:cs typeface="Arial" pitchFamily="34" charset="0"/>
              </a:rPr>
              <a:t>Gallup </a:t>
            </a:r>
            <a:r>
              <a:rPr lang="en-US" sz="2000" dirty="0">
                <a:solidFill>
                  <a:srgbClr val="000000"/>
                </a:solidFill>
                <a:cs typeface="Arial" pitchFamily="34" charset="0"/>
              </a:rPr>
              <a:t>Poll, 2005 </a:t>
            </a:r>
            <a:endParaRPr lang="en-US" sz="2000" i="1" dirty="0">
              <a:solidFill>
                <a:srgbClr val="000000"/>
              </a:solidFill>
              <a:cs typeface="Arial" pitchFamily="34" charset="0"/>
            </a:endParaRPr>
          </a:p>
          <a:p>
            <a:pPr fontAlgn="base">
              <a:spcBef>
                <a:spcPct val="20000"/>
              </a:spcBef>
              <a:spcAft>
                <a:spcPct val="0"/>
              </a:spcAft>
              <a:buFont typeface="Wingdings" pitchFamily="2" charset="2"/>
              <a:buChar char="§"/>
            </a:pPr>
            <a:endParaRPr lang="en-US" sz="2800" dirty="0">
              <a:solidFill>
                <a:srgbClr val="000000"/>
              </a:solidFill>
              <a:cs typeface="Arial" pitchFamily="34" charset="0"/>
            </a:endParaRPr>
          </a:p>
        </p:txBody>
      </p:sp>
    </p:spTree>
    <p:extLst>
      <p:ext uri="{BB962C8B-B14F-4D97-AF65-F5344CB8AC3E}">
        <p14:creationId xmlns:mc="http://schemas.openxmlformats.org/markup-compatibility/2006" xmlns:mv="urn:schemas-microsoft-com:mac:vml" xmlns:p14="http://schemas.microsoft.com/office/powerpoint/2010/main" xmlns="" val="29739809"/>
      </p:ext>
    </p:extLst>
  </p:cSld>
  <p:clrMapOvr>
    <a:masterClrMapping/>
  </p:clrMapOvr>
  <mc:AlternateContent xmlns:mc="http://schemas.openxmlformats.org/markup-compatibility/2006">
    <mc:Choice xmlns:mv="urn:schemas-microsoft-com:mac:vml"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455891" cy="1143000"/>
          </a:xfrm>
        </p:spPr>
        <p:txBody>
          <a:bodyPr>
            <a:normAutofit fontScale="90000"/>
          </a:bodyPr>
          <a:lstStyle/>
          <a:p>
            <a:r>
              <a:rPr lang="en-CA" i="1" dirty="0" smtClean="0"/>
              <a:t>Recap</a:t>
            </a:r>
            <a:r>
              <a:rPr lang="en-CA" dirty="0" smtClean="0"/>
              <a:t> – </a:t>
            </a:r>
            <a:r>
              <a:rPr lang="en-CA" b="1" dirty="0" smtClean="0"/>
              <a:t>7 Ways You’ve Already </a:t>
            </a:r>
            <a:r>
              <a:rPr lang="en-CA" dirty="0" smtClean="0"/>
              <a:t>Said </a:t>
            </a:r>
            <a:r>
              <a:rPr lang="en-CA" b="1" dirty="0" smtClean="0"/>
              <a:t>You Value New Team Members</a:t>
            </a:r>
            <a:endParaRPr lang="en-CA" b="1" dirty="0"/>
          </a:p>
        </p:txBody>
      </p:sp>
      <p:sp>
        <p:nvSpPr>
          <p:cNvPr id="3" name="Content Placeholder 2"/>
          <p:cNvSpPr>
            <a:spLocks noGrp="1"/>
          </p:cNvSpPr>
          <p:nvPr>
            <p:ph idx="1"/>
          </p:nvPr>
        </p:nvSpPr>
        <p:spPr/>
        <p:txBody>
          <a:bodyPr/>
          <a:lstStyle/>
          <a:p>
            <a:pPr marL="0" indent="0">
              <a:buNone/>
            </a:pPr>
            <a:r>
              <a:rPr lang="en-US" sz="2800" dirty="0"/>
              <a:t>These are a few forms we’ve already discussed:</a:t>
            </a:r>
          </a:p>
          <a:p>
            <a:pPr marL="800100" indent="-511175">
              <a:spcBef>
                <a:spcPts val="1000"/>
              </a:spcBef>
              <a:buFont typeface="Wingdings" charset="2"/>
              <a:buAutoNum type="arabicPlain"/>
            </a:pPr>
            <a:r>
              <a:rPr lang="en-US" sz="2400" dirty="0" smtClean="0"/>
              <a:t>A </a:t>
            </a:r>
            <a:r>
              <a:rPr lang="en-US" sz="2400" b="1" dirty="0"/>
              <a:t>Welcome Letter </a:t>
            </a:r>
            <a:r>
              <a:rPr lang="en-US" sz="2400" dirty="0"/>
              <a:t>with a small </a:t>
            </a:r>
            <a:r>
              <a:rPr lang="en-US" sz="2400" b="1" dirty="0"/>
              <a:t>token</a:t>
            </a:r>
            <a:r>
              <a:rPr lang="en-US" sz="2400" dirty="0"/>
              <a:t> </a:t>
            </a:r>
            <a:r>
              <a:rPr lang="en-US" sz="2400" dirty="0" smtClean="0"/>
              <a:t>gift</a:t>
            </a:r>
          </a:p>
          <a:p>
            <a:pPr marL="800100" indent="-511175">
              <a:spcBef>
                <a:spcPts val="1000"/>
              </a:spcBef>
              <a:buFont typeface="Wingdings" charset="2"/>
              <a:buAutoNum type="arabicPlain"/>
            </a:pPr>
            <a:r>
              <a:rPr lang="en-US" sz="2400" dirty="0"/>
              <a:t>A </a:t>
            </a:r>
            <a:r>
              <a:rPr lang="en-US" sz="2400" b="1" dirty="0"/>
              <a:t>Welcome Phone Call </a:t>
            </a:r>
            <a:r>
              <a:rPr lang="en-US" sz="2400" dirty="0"/>
              <a:t>prior to </a:t>
            </a:r>
            <a:r>
              <a:rPr lang="en-US" sz="2400" dirty="0" smtClean="0"/>
              <a:t>orientation</a:t>
            </a:r>
          </a:p>
          <a:p>
            <a:pPr marL="800100" indent="-511175">
              <a:spcBef>
                <a:spcPts val="1000"/>
              </a:spcBef>
              <a:buFont typeface="Wingdings" charset="2"/>
              <a:buAutoNum type="arabicPlain"/>
            </a:pPr>
            <a:r>
              <a:rPr lang="en-US" sz="2400" b="1" dirty="0"/>
              <a:t>Welcome signs </a:t>
            </a:r>
            <a:r>
              <a:rPr lang="en-US" sz="2400" dirty="0"/>
              <a:t>with New Hire’s name and department placed in the lobby or </a:t>
            </a:r>
            <a:r>
              <a:rPr lang="en-US" sz="2400" dirty="0" smtClean="0"/>
              <a:t>entry</a:t>
            </a:r>
          </a:p>
          <a:p>
            <a:pPr marL="800100" indent="-511175">
              <a:spcBef>
                <a:spcPts val="1000"/>
              </a:spcBef>
              <a:buFont typeface="Wingdings" charset="2"/>
              <a:buAutoNum type="arabicPlain"/>
            </a:pPr>
            <a:r>
              <a:rPr lang="en-US" sz="2400" b="1" dirty="0"/>
              <a:t>Printed place cards </a:t>
            </a:r>
            <a:r>
              <a:rPr lang="en-US" sz="2400" dirty="0"/>
              <a:t>for New Hires at </a:t>
            </a:r>
            <a:r>
              <a:rPr lang="en-US" sz="2400" dirty="0" smtClean="0"/>
              <a:t>orientation </a:t>
            </a:r>
            <a:endParaRPr lang="en-US" sz="2400" dirty="0"/>
          </a:p>
          <a:p>
            <a:pPr marL="800100" indent="-511175">
              <a:spcBef>
                <a:spcPts val="1000"/>
              </a:spcBef>
              <a:buFont typeface="Wingdings" charset="2"/>
              <a:buAutoNum type="arabicPlain"/>
            </a:pPr>
            <a:r>
              <a:rPr lang="en-US" sz="2400" b="1" dirty="0"/>
              <a:t>Name badges </a:t>
            </a:r>
            <a:r>
              <a:rPr lang="en-US" sz="2400" dirty="0"/>
              <a:t>and time cards at </a:t>
            </a:r>
            <a:r>
              <a:rPr lang="en-US" sz="2400" dirty="0" smtClean="0"/>
              <a:t>orientation</a:t>
            </a:r>
          </a:p>
          <a:p>
            <a:pPr marL="800100" indent="-511175">
              <a:spcBef>
                <a:spcPts val="1000"/>
              </a:spcBef>
              <a:buFont typeface="Wingdings" charset="2"/>
              <a:buAutoNum type="arabicPlain"/>
            </a:pPr>
            <a:r>
              <a:rPr lang="en-US" sz="2400" b="1" dirty="0"/>
              <a:t>Getting To Know You forms </a:t>
            </a:r>
            <a:r>
              <a:rPr lang="en-US" sz="2400" dirty="0"/>
              <a:t>utilized in </a:t>
            </a:r>
            <a:r>
              <a:rPr lang="en-US" sz="2400" dirty="0" smtClean="0"/>
              <a:t>introductions </a:t>
            </a:r>
            <a:endParaRPr lang="en-US" sz="2400" dirty="0"/>
          </a:p>
          <a:p>
            <a:pPr marL="800100" indent="-511175">
              <a:spcBef>
                <a:spcPts val="1000"/>
              </a:spcBef>
              <a:buFont typeface="Wingdings" charset="2"/>
              <a:buAutoNum type="arabicPlain"/>
            </a:pPr>
            <a:r>
              <a:rPr lang="en-US" sz="2400" b="1" dirty="0"/>
              <a:t>Welcome Event </a:t>
            </a:r>
            <a:r>
              <a:rPr lang="en-US" sz="2400" dirty="0"/>
              <a:t>in the department or on the </a:t>
            </a:r>
            <a:r>
              <a:rPr lang="en-US" sz="2400" dirty="0" smtClean="0"/>
              <a:t>unit</a:t>
            </a:r>
          </a:p>
          <a:p>
            <a:endParaRPr lang="en-CA" dirty="0"/>
          </a:p>
        </p:txBody>
      </p:sp>
    </p:spTree>
    <p:extLst>
      <p:ext uri="{BB962C8B-B14F-4D97-AF65-F5344CB8AC3E}">
        <p14:creationId xmlns:mc="http://schemas.openxmlformats.org/markup-compatibility/2006" xmlns:mv="urn:schemas-microsoft-com:mac:vml" xmlns:p14="http://schemas.microsoft.com/office/powerpoint/2010/main" xmlns="" val="416894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Turnover – What does it cost?</a:t>
            </a:r>
            <a:endParaRPr lang="en-US" dirty="0"/>
          </a:p>
        </p:txBody>
      </p:sp>
      <p:sp>
        <p:nvSpPr>
          <p:cNvPr id="3" name="Content Placeholder 2"/>
          <p:cNvSpPr>
            <a:spLocks noGrp="1"/>
          </p:cNvSpPr>
          <p:nvPr>
            <p:ph idx="1"/>
          </p:nvPr>
        </p:nvSpPr>
        <p:spPr>
          <a:xfrm>
            <a:off x="609600" y="1828800"/>
            <a:ext cx="7772400" cy="4114800"/>
          </a:xfrm>
        </p:spPr>
        <p:txBody>
          <a:bodyPr/>
          <a:lstStyle/>
          <a:p>
            <a:r>
              <a:rPr lang="en-US" dirty="0" smtClean="0"/>
              <a:t>Department of Labor</a:t>
            </a:r>
          </a:p>
          <a:p>
            <a:pPr lvl="1"/>
            <a:r>
              <a:rPr lang="en-US" dirty="0" smtClean="0"/>
              <a:t>$3,000 at minimum wage - $4,500 at $12/hr</a:t>
            </a:r>
          </a:p>
          <a:p>
            <a:r>
              <a:rPr lang="en-US" dirty="0" smtClean="0"/>
              <a:t>Anecdotal Estimates</a:t>
            </a:r>
          </a:p>
          <a:p>
            <a:pPr lvl="1"/>
            <a:r>
              <a:rPr lang="en-US" dirty="0" smtClean="0"/>
              <a:t>NJ NH company – 5 sites, 1,200 </a:t>
            </a:r>
            <a:r>
              <a:rPr lang="en-US" dirty="0" err="1" smtClean="0"/>
              <a:t>emps</a:t>
            </a:r>
            <a:r>
              <a:rPr lang="en-US" dirty="0" smtClean="0"/>
              <a:t> - $7,000</a:t>
            </a:r>
          </a:p>
          <a:p>
            <a:r>
              <a:rPr lang="en-US" dirty="0" smtClean="0"/>
              <a:t>Gallop Estimates</a:t>
            </a:r>
          </a:p>
          <a:p>
            <a:pPr lvl="1"/>
            <a:r>
              <a:rPr lang="en-US" dirty="0" smtClean="0"/>
              <a:t>1.5 times annual salary - @ $12/hr - $36,000</a:t>
            </a:r>
          </a:p>
          <a:p>
            <a:r>
              <a:rPr lang="en-US" dirty="0" smtClean="0"/>
              <a:t>Your Estimates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455891" cy="1143000"/>
          </a:xfrm>
        </p:spPr>
        <p:txBody>
          <a:bodyPr>
            <a:normAutofit fontScale="90000"/>
          </a:bodyPr>
          <a:lstStyle/>
          <a:p>
            <a:r>
              <a:rPr lang="en-CA" b="1" dirty="0" smtClean="0"/>
              <a:t>Five More Cool Ways to Invest in Retaining New Team Members</a:t>
            </a:r>
            <a:endParaRPr lang="en-CA" b="1" dirty="0"/>
          </a:p>
        </p:txBody>
      </p:sp>
      <p:sp>
        <p:nvSpPr>
          <p:cNvPr id="3" name="Content Placeholder 2"/>
          <p:cNvSpPr>
            <a:spLocks noGrp="1"/>
          </p:cNvSpPr>
          <p:nvPr>
            <p:ph idx="1"/>
          </p:nvPr>
        </p:nvSpPr>
        <p:spPr/>
        <p:txBody>
          <a:bodyPr/>
          <a:lstStyle/>
          <a:p>
            <a:pPr marL="0" indent="0">
              <a:buNone/>
            </a:pPr>
            <a:r>
              <a:rPr lang="en-US" sz="2800" dirty="0"/>
              <a:t>A few other suggestions:</a:t>
            </a:r>
          </a:p>
          <a:p>
            <a:pPr marL="457200" indent="-457200">
              <a:spcBef>
                <a:spcPts val="1000"/>
              </a:spcBef>
              <a:buFont typeface="Wingdings" charset="2"/>
              <a:buAutoNum type="arabicPlain"/>
            </a:pPr>
            <a:r>
              <a:rPr lang="en-US" sz="2400" dirty="0" smtClean="0"/>
              <a:t>A </a:t>
            </a:r>
            <a:r>
              <a:rPr lang="en-US" sz="2400" dirty="0"/>
              <a:t>DVD (</a:t>
            </a:r>
            <a:r>
              <a:rPr lang="en-US" sz="2400" b="1" dirty="0"/>
              <a:t>their favorite movie </a:t>
            </a:r>
            <a:r>
              <a:rPr lang="en-US" sz="2400" dirty="0"/>
              <a:t>from their “Getting To Know You” form?) and a </a:t>
            </a:r>
            <a:r>
              <a:rPr lang="en-US" sz="2400" b="1" dirty="0"/>
              <a:t>bag of microwave popcorn </a:t>
            </a:r>
            <a:r>
              <a:rPr lang="en-US" sz="2400" dirty="0"/>
              <a:t>upon completion of </a:t>
            </a:r>
            <a:r>
              <a:rPr lang="en-US" sz="2400" dirty="0" smtClean="0"/>
              <a:t>orientation </a:t>
            </a:r>
            <a:endParaRPr lang="en-US" sz="2400" dirty="0"/>
          </a:p>
          <a:p>
            <a:pPr marL="457200" indent="-457200">
              <a:spcBef>
                <a:spcPts val="1000"/>
              </a:spcBef>
              <a:buFont typeface="Wingdings" charset="2"/>
              <a:buAutoNum type="arabicPlain"/>
            </a:pPr>
            <a:r>
              <a:rPr lang="en-US" sz="2400" dirty="0"/>
              <a:t>A plate of </a:t>
            </a:r>
            <a:r>
              <a:rPr lang="en-US" sz="2400" b="1" dirty="0"/>
              <a:t>homemade cookies at 30 </a:t>
            </a:r>
            <a:r>
              <a:rPr lang="en-US" sz="2400" b="1" dirty="0" smtClean="0"/>
              <a:t>days</a:t>
            </a:r>
            <a:r>
              <a:rPr lang="en-US" sz="2400" dirty="0" smtClean="0"/>
              <a:t> </a:t>
            </a:r>
            <a:endParaRPr lang="en-US" sz="2400" dirty="0"/>
          </a:p>
          <a:p>
            <a:pPr marL="457200" indent="-457200">
              <a:spcBef>
                <a:spcPts val="1000"/>
              </a:spcBef>
              <a:buFont typeface="Wingdings" charset="2"/>
              <a:buAutoNum type="arabicPlain"/>
            </a:pPr>
            <a:r>
              <a:rPr lang="en-US" sz="2400" dirty="0"/>
              <a:t>An </a:t>
            </a:r>
            <a:r>
              <a:rPr lang="en-US" sz="2400" b="1" dirty="0"/>
              <a:t>Amazon gift card </a:t>
            </a:r>
            <a:r>
              <a:rPr lang="en-US" sz="2400" dirty="0"/>
              <a:t>for their </a:t>
            </a:r>
            <a:r>
              <a:rPr lang="en-US" sz="2400" b="1" dirty="0"/>
              <a:t>first </a:t>
            </a:r>
            <a:r>
              <a:rPr lang="en-US" sz="2400" b="1" dirty="0" smtClean="0"/>
              <a:t>vacation</a:t>
            </a:r>
            <a:r>
              <a:rPr lang="en-US" sz="2400" dirty="0" smtClean="0"/>
              <a:t> </a:t>
            </a:r>
            <a:endParaRPr lang="en-US" sz="2400" dirty="0"/>
          </a:p>
          <a:p>
            <a:pPr marL="457200" indent="-457200">
              <a:spcBef>
                <a:spcPts val="1000"/>
              </a:spcBef>
              <a:buFont typeface="Wingdings" charset="2"/>
              <a:buAutoNum type="arabicPlain"/>
            </a:pPr>
            <a:r>
              <a:rPr lang="en-US" sz="2400" dirty="0"/>
              <a:t>A box of </a:t>
            </a:r>
            <a:r>
              <a:rPr lang="en-US" sz="2400" b="1" dirty="0"/>
              <a:t>personalized business cards </a:t>
            </a:r>
            <a:r>
              <a:rPr lang="en-US" sz="2400" dirty="0"/>
              <a:t>at </a:t>
            </a:r>
            <a:r>
              <a:rPr lang="en-US" sz="2400" b="1" dirty="0"/>
              <a:t>90 </a:t>
            </a:r>
            <a:r>
              <a:rPr lang="en-US" sz="2400" b="1" dirty="0" smtClean="0"/>
              <a:t>days</a:t>
            </a:r>
            <a:r>
              <a:rPr lang="en-US" sz="2400" dirty="0" smtClean="0"/>
              <a:t> </a:t>
            </a:r>
            <a:endParaRPr lang="en-US" sz="2400" dirty="0"/>
          </a:p>
          <a:p>
            <a:pPr marL="457200" indent="-457200">
              <a:spcBef>
                <a:spcPts val="1000"/>
              </a:spcBef>
              <a:buFont typeface="Wingdings" charset="2"/>
              <a:buAutoNum type="arabicPlain"/>
            </a:pPr>
            <a:r>
              <a:rPr lang="en-US" sz="2400" dirty="0"/>
              <a:t>$10 worth of </a:t>
            </a:r>
            <a:r>
              <a:rPr lang="en-US" sz="2400" b="1" dirty="0"/>
              <a:t>scratch-off lotto tickets </a:t>
            </a:r>
            <a:r>
              <a:rPr lang="en-US" sz="2400" dirty="0"/>
              <a:t>for successful completion of mentor </a:t>
            </a:r>
            <a:r>
              <a:rPr lang="en-US" sz="2400" dirty="0" smtClean="0"/>
              <a:t>checklists </a:t>
            </a:r>
            <a:endParaRPr lang="en-US" sz="2400" dirty="0"/>
          </a:p>
          <a:p>
            <a:endParaRPr lang="en-CA" sz="2800" dirty="0"/>
          </a:p>
        </p:txBody>
      </p:sp>
    </p:spTree>
    <p:extLst>
      <p:ext uri="{BB962C8B-B14F-4D97-AF65-F5344CB8AC3E}">
        <p14:creationId xmlns:mc="http://schemas.openxmlformats.org/markup-compatibility/2006" xmlns:mv="urn:schemas-microsoft-com:mac:vml" xmlns:p14="http://schemas.microsoft.com/office/powerpoint/2010/main" xmlns="" val="15194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8700" y="791309"/>
            <a:ext cx="7209692" cy="2224454"/>
          </a:xfrm>
        </p:spPr>
        <p:txBody>
          <a:bodyPr>
            <a:normAutofit/>
          </a:bodyPr>
          <a:lstStyle/>
          <a:p>
            <a:pPr marL="0" indent="0" algn="ctr">
              <a:buNone/>
            </a:pPr>
            <a:r>
              <a:rPr lang="en-CA" sz="4400" dirty="0" smtClean="0"/>
              <a:t>“</a:t>
            </a:r>
            <a:r>
              <a:rPr lang="en-CA" sz="4400" i="1" dirty="0" smtClean="0"/>
              <a:t>What you focus on you fix, What you ignore you get more.”</a:t>
            </a:r>
          </a:p>
        </p:txBody>
      </p:sp>
      <p:pic>
        <p:nvPicPr>
          <p:cNvPr id="5" name="Picture 4" descr="Focus.jpg"/>
          <p:cNvPicPr>
            <a:picLocks noChangeAspect="1"/>
          </p:cNvPicPr>
          <p:nvPr/>
        </p:nvPicPr>
        <p:blipFill>
          <a:blip r:embed="rId2" cstate="print"/>
          <a:stretch>
            <a:fillRect/>
          </a:stretch>
        </p:blipFill>
        <p:spPr>
          <a:xfrm>
            <a:off x="2303585" y="3019519"/>
            <a:ext cx="4158762" cy="3046293"/>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369727107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Call Offs</a:t>
            </a:r>
            <a:r>
              <a:rPr lang="en-CA" dirty="0" smtClean="0"/>
              <a:t>… </a:t>
            </a:r>
            <a:endParaRPr lang="en-CA" dirty="0"/>
          </a:p>
        </p:txBody>
      </p:sp>
      <p:sp>
        <p:nvSpPr>
          <p:cNvPr id="3" name="Subtitle 2"/>
          <p:cNvSpPr>
            <a:spLocks noGrp="1"/>
          </p:cNvSpPr>
          <p:nvPr>
            <p:ph idx="1"/>
          </p:nvPr>
        </p:nvSpPr>
        <p:spPr>
          <a:xfrm>
            <a:off x="519346" y="1538054"/>
            <a:ext cx="8229600" cy="4525963"/>
          </a:xfrm>
        </p:spPr>
        <p:txBody>
          <a:bodyPr/>
          <a:lstStyle/>
          <a:p>
            <a:pPr marL="0" indent="0" algn="l">
              <a:buNone/>
            </a:pPr>
            <a:r>
              <a:rPr lang="en-CA" sz="3600" dirty="0" smtClean="0"/>
              <a:t>T</a:t>
            </a:r>
            <a:r>
              <a:rPr lang="en-CA" sz="3600" dirty="0" smtClean="0">
                <a:solidFill>
                  <a:schemeClr val="tx1"/>
                </a:solidFill>
              </a:rPr>
              <a:t>he </a:t>
            </a:r>
            <a:r>
              <a:rPr lang="en-CA" sz="3600" b="1" dirty="0" smtClean="0">
                <a:solidFill>
                  <a:schemeClr val="tx1"/>
                </a:solidFill>
              </a:rPr>
              <a:t>Achilles </a:t>
            </a:r>
            <a:r>
              <a:rPr lang="en-CA" sz="3600" b="1" dirty="0" smtClean="0"/>
              <a:t>H</a:t>
            </a:r>
            <a:r>
              <a:rPr lang="en-CA" sz="3600" b="1" dirty="0" smtClean="0">
                <a:solidFill>
                  <a:schemeClr val="tx1"/>
                </a:solidFill>
              </a:rPr>
              <a:t>eel </a:t>
            </a:r>
            <a:r>
              <a:rPr lang="en-CA" sz="3600" dirty="0" smtClean="0">
                <a:solidFill>
                  <a:schemeClr val="tx1"/>
                </a:solidFill>
              </a:rPr>
              <a:t>of </a:t>
            </a:r>
            <a:r>
              <a:rPr lang="en-CA" sz="3600" dirty="0" smtClean="0"/>
              <a:t/>
            </a:r>
            <a:br>
              <a:rPr lang="en-CA" sz="3600" dirty="0" smtClean="0"/>
            </a:br>
            <a:r>
              <a:rPr lang="en-CA" sz="3600" b="1" dirty="0" smtClean="0"/>
              <a:t>R</a:t>
            </a:r>
            <a:r>
              <a:rPr lang="en-CA" sz="3600" b="1" dirty="0" smtClean="0">
                <a:solidFill>
                  <a:schemeClr val="tx1"/>
                </a:solidFill>
              </a:rPr>
              <a:t>esident </a:t>
            </a:r>
            <a:r>
              <a:rPr lang="en-CA" sz="3600" b="1" dirty="0" smtClean="0"/>
              <a:t>S</a:t>
            </a:r>
            <a:r>
              <a:rPr lang="en-CA" sz="3600" b="1" dirty="0" smtClean="0">
                <a:solidFill>
                  <a:schemeClr val="tx1"/>
                </a:solidFill>
              </a:rPr>
              <a:t>atisfaction</a:t>
            </a:r>
            <a:endParaRPr lang="en-CA" sz="3600" b="1" dirty="0">
              <a:solidFill>
                <a:schemeClr val="tx1"/>
              </a:solidFill>
            </a:endParaRPr>
          </a:p>
        </p:txBody>
      </p:sp>
      <p:pic>
        <p:nvPicPr>
          <p:cNvPr id="667650" name="Picture 2" descr="http://t1.gstatic.com/images?q=tbn:ANd9GcSuZwkRfrejYMzxxHMvssawwmHum9-dnyxUBa95IMGQAUYZaRiqcQ"/>
          <p:cNvPicPr>
            <a:picLocks noChangeAspect="1" noChangeArrowheads="1"/>
          </p:cNvPicPr>
          <p:nvPr/>
        </p:nvPicPr>
        <p:blipFill>
          <a:blip r:embed="rId2" cstate="email"/>
          <a:srcRect/>
          <a:stretch>
            <a:fillRect/>
          </a:stretch>
        </p:blipFill>
        <p:spPr bwMode="auto">
          <a:xfrm>
            <a:off x="4080682" y="2980635"/>
            <a:ext cx="4480920" cy="2981850"/>
          </a:xfrm>
          <a:prstGeom prst="rect">
            <a:avLst/>
          </a:prstGeom>
          <a:noFill/>
        </p:spPr>
      </p:pic>
    </p:spTree>
    <p:extLst>
      <p:ext uri="{BB962C8B-B14F-4D97-AF65-F5344CB8AC3E}">
        <p14:creationId xmlns:mc="http://schemas.openxmlformats.org/markup-compatibility/2006" xmlns:mv="urn:schemas-microsoft-com:mac:vml" xmlns:p14="http://schemas.microsoft.com/office/powerpoint/2010/main" xmlns="" val="134566148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Is </a:t>
            </a:r>
            <a:r>
              <a:rPr lang="en-CA" b="1" dirty="0" smtClean="0"/>
              <a:t>Perfect Attendance </a:t>
            </a:r>
            <a:r>
              <a:rPr lang="en-CA" dirty="0" smtClean="0"/>
              <a:t>a Myth?</a:t>
            </a:r>
            <a:endParaRPr lang="en-CA" dirty="0"/>
          </a:p>
        </p:txBody>
      </p:sp>
      <p:sp>
        <p:nvSpPr>
          <p:cNvPr id="5" name="Content Placeholder 4"/>
          <p:cNvSpPr>
            <a:spLocks noGrp="1"/>
          </p:cNvSpPr>
          <p:nvPr>
            <p:ph idx="1"/>
          </p:nvPr>
        </p:nvSpPr>
        <p:spPr/>
        <p:txBody>
          <a:bodyPr/>
          <a:lstStyle/>
          <a:p>
            <a:pPr marL="0" indent="0">
              <a:buNone/>
            </a:pPr>
            <a:r>
              <a:rPr lang="en-US" sz="2800" dirty="0"/>
              <a:t>Absenteeism in Long Term Care has often been described as: </a:t>
            </a:r>
          </a:p>
          <a:p>
            <a:r>
              <a:rPr lang="en-US" sz="2400" b="1" dirty="0" smtClean="0"/>
              <a:t>Chronic</a:t>
            </a:r>
            <a:r>
              <a:rPr lang="en-US" sz="2400" dirty="0" smtClean="0"/>
              <a:t> </a:t>
            </a:r>
            <a:r>
              <a:rPr lang="en-US" sz="2400" dirty="0"/>
              <a:t>– it has been around as long as we’ve been in the </a:t>
            </a:r>
            <a:r>
              <a:rPr lang="en-US" sz="2400" dirty="0" smtClean="0"/>
              <a:t>business</a:t>
            </a:r>
          </a:p>
          <a:p>
            <a:r>
              <a:rPr lang="en-US" sz="2400" b="1" dirty="0"/>
              <a:t>Epidemic</a:t>
            </a:r>
            <a:r>
              <a:rPr lang="en-US" sz="2400" dirty="0"/>
              <a:t> – Routinely runs at 6-10%, often as high as</a:t>
            </a:r>
            <a:r>
              <a:rPr lang="en-US" sz="2400" dirty="0" smtClean="0"/>
              <a:t> </a:t>
            </a:r>
            <a:br>
              <a:rPr lang="en-US" sz="2400" dirty="0" smtClean="0"/>
            </a:br>
            <a:r>
              <a:rPr lang="en-US" sz="2400" dirty="0" smtClean="0"/>
              <a:t>15 </a:t>
            </a:r>
            <a:r>
              <a:rPr lang="en-US" sz="2400" dirty="0"/>
              <a:t>– 20</a:t>
            </a:r>
            <a:r>
              <a:rPr lang="en-US" sz="2400" dirty="0" smtClean="0"/>
              <a:t>%</a:t>
            </a:r>
          </a:p>
          <a:p>
            <a:r>
              <a:rPr lang="en-US" sz="2400" b="1" dirty="0"/>
              <a:t>Systemic</a:t>
            </a:r>
            <a:r>
              <a:rPr lang="en-US" sz="2400" dirty="0"/>
              <a:t> – Some believe “low wages” and “poor staff to resident ratios” are the </a:t>
            </a:r>
            <a:r>
              <a:rPr lang="en-US" sz="2400" dirty="0" smtClean="0"/>
              <a:t>cause</a:t>
            </a:r>
          </a:p>
          <a:p>
            <a:r>
              <a:rPr lang="en-US" sz="2400" b="1" dirty="0"/>
              <a:t>Unavoidable</a:t>
            </a:r>
            <a:r>
              <a:rPr lang="en-US" sz="2400" dirty="0"/>
              <a:t> – It is just the “price of doing </a:t>
            </a:r>
            <a:r>
              <a:rPr lang="en-US" sz="2400" dirty="0" smtClean="0"/>
              <a:t>business” </a:t>
            </a:r>
            <a:endParaRPr lang="en-US" sz="2400" dirty="0"/>
          </a:p>
          <a:p>
            <a:endParaRPr lang="en-US" dirty="0"/>
          </a:p>
          <a:p>
            <a:endParaRPr lang="en-CA" dirty="0"/>
          </a:p>
        </p:txBody>
      </p:sp>
    </p:spTree>
    <p:extLst>
      <p:ext uri="{BB962C8B-B14F-4D97-AF65-F5344CB8AC3E}">
        <p14:creationId xmlns:mc="http://schemas.openxmlformats.org/markup-compatibility/2006" xmlns:mv="urn:schemas-microsoft-com:mac:vml" xmlns:p14="http://schemas.microsoft.com/office/powerpoint/2010/main" xmlns="" val="67829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
            </a:r>
            <a:r>
              <a:rPr lang="en-CA" b="1" dirty="0" smtClean="0"/>
              <a:t>Clinical Price </a:t>
            </a:r>
            <a:r>
              <a:rPr lang="en-CA" dirty="0" smtClean="0"/>
              <a:t>of Call Offs</a:t>
            </a:r>
            <a:endParaRPr lang="en-CA" dirty="0"/>
          </a:p>
        </p:txBody>
      </p:sp>
      <p:sp>
        <p:nvSpPr>
          <p:cNvPr id="3" name="Content Placeholder 2"/>
          <p:cNvSpPr>
            <a:spLocks noGrp="1"/>
          </p:cNvSpPr>
          <p:nvPr>
            <p:ph idx="1"/>
          </p:nvPr>
        </p:nvSpPr>
        <p:spPr>
          <a:xfrm>
            <a:off x="457200" y="1482277"/>
            <a:ext cx="8503920" cy="4525963"/>
          </a:xfrm>
        </p:spPr>
        <p:txBody>
          <a:bodyPr>
            <a:noAutofit/>
          </a:bodyPr>
          <a:lstStyle/>
          <a:p>
            <a:pPr marL="0" indent="0">
              <a:buNone/>
            </a:pPr>
            <a:r>
              <a:rPr lang="en-US" sz="2800" dirty="0"/>
              <a:t>The effects of </a:t>
            </a:r>
            <a:r>
              <a:rPr lang="en-US" sz="2800" b="1" dirty="0"/>
              <a:t>sustained high levels of absenteeism</a:t>
            </a:r>
            <a:r>
              <a:rPr lang="en-US" sz="2800" dirty="0"/>
              <a:t> </a:t>
            </a:r>
            <a:r>
              <a:rPr lang="en-US" sz="2400" i="1" dirty="0"/>
              <a:t>(call offs)</a:t>
            </a:r>
            <a:r>
              <a:rPr lang="en-US" sz="2800" dirty="0"/>
              <a:t> are real: </a:t>
            </a:r>
          </a:p>
          <a:p>
            <a:r>
              <a:rPr lang="en-US" sz="2800" b="1" dirty="0" smtClean="0"/>
              <a:t>Quality </a:t>
            </a:r>
            <a:r>
              <a:rPr lang="en-US" sz="2800" b="1" dirty="0"/>
              <a:t>indicators suffer </a:t>
            </a:r>
            <a:r>
              <a:rPr lang="en-US" sz="2800" dirty="0"/>
              <a:t>with high absenteeism: </a:t>
            </a:r>
          </a:p>
          <a:p>
            <a:pPr lvl="1">
              <a:buFont typeface="Wingdings" pitchFamily="2" charset="2"/>
              <a:buChar char="§"/>
            </a:pPr>
            <a:r>
              <a:rPr lang="en-US" dirty="0"/>
              <a:t>Restraint Use</a:t>
            </a:r>
          </a:p>
          <a:p>
            <a:pPr lvl="1">
              <a:buFont typeface="Wingdings" pitchFamily="2" charset="2"/>
              <a:buChar char="§"/>
            </a:pPr>
            <a:r>
              <a:rPr lang="en-US" dirty="0"/>
              <a:t>Pressure Ulcers </a:t>
            </a:r>
          </a:p>
          <a:p>
            <a:pPr lvl="1">
              <a:buFont typeface="Wingdings" pitchFamily="2" charset="2"/>
              <a:buChar char="§"/>
            </a:pPr>
            <a:r>
              <a:rPr lang="en-US" dirty="0"/>
              <a:t>Catheter Use</a:t>
            </a:r>
          </a:p>
          <a:p>
            <a:pPr lvl="1">
              <a:buFont typeface="Wingdings" pitchFamily="2" charset="2"/>
              <a:buChar char="§"/>
            </a:pPr>
            <a:r>
              <a:rPr lang="en-US" dirty="0"/>
              <a:t>Pain Management</a:t>
            </a:r>
          </a:p>
          <a:p>
            <a:pPr lvl="1">
              <a:buFont typeface="Wingdings" pitchFamily="2" charset="2"/>
              <a:buChar char="§"/>
            </a:pPr>
            <a:r>
              <a:rPr lang="en-US" dirty="0"/>
              <a:t>And more</a:t>
            </a:r>
            <a:r>
              <a:rPr lang="en-US" dirty="0" smtClean="0"/>
              <a:t>…</a:t>
            </a:r>
          </a:p>
          <a:p>
            <a:pPr marL="514350" indent="-457200"/>
            <a:r>
              <a:rPr lang="en-US" sz="2800" dirty="0" smtClean="0"/>
              <a:t>Deficiencies, complaint surveys and other </a:t>
            </a:r>
            <a:r>
              <a:rPr lang="en-US" sz="2800" b="1" dirty="0" smtClean="0"/>
              <a:t>regulatory challenges </a:t>
            </a:r>
            <a:r>
              <a:rPr lang="en-US" sz="2800" dirty="0" smtClean="0"/>
              <a:t>are increased</a:t>
            </a:r>
            <a:endParaRPr lang="en-US" sz="2800" dirty="0"/>
          </a:p>
          <a:p>
            <a:endParaRPr lang="en-CA" sz="2800" dirty="0"/>
          </a:p>
        </p:txBody>
      </p:sp>
    </p:spTree>
    <p:extLst>
      <p:ext uri="{BB962C8B-B14F-4D97-AF65-F5344CB8AC3E}">
        <p14:creationId xmlns:mc="http://schemas.openxmlformats.org/markup-compatibility/2006" xmlns:mv="urn:schemas-microsoft-com:mac:vml" xmlns:p14="http://schemas.microsoft.com/office/powerpoint/2010/main" xmlns="" val="1507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High</a:t>
            </a:r>
            <a:r>
              <a:rPr lang="en-CA" dirty="0" smtClean="0"/>
              <a:t> Call Offs = </a:t>
            </a:r>
            <a:r>
              <a:rPr lang="en-CA" b="1" dirty="0" smtClean="0"/>
              <a:t>Low Satisfaction</a:t>
            </a:r>
            <a:endParaRPr lang="en-CA" b="1" dirty="0"/>
          </a:p>
        </p:txBody>
      </p:sp>
      <p:sp>
        <p:nvSpPr>
          <p:cNvPr id="3" name="Content Placeholder 2"/>
          <p:cNvSpPr>
            <a:spLocks noGrp="1"/>
          </p:cNvSpPr>
          <p:nvPr>
            <p:ph idx="1"/>
          </p:nvPr>
        </p:nvSpPr>
        <p:spPr/>
        <p:txBody>
          <a:bodyPr>
            <a:normAutofit/>
          </a:bodyPr>
          <a:lstStyle/>
          <a:p>
            <a:pPr marL="0" indent="0">
              <a:buNone/>
            </a:pPr>
            <a:r>
              <a:rPr lang="en-US" sz="2800" dirty="0"/>
              <a:t>The effects of </a:t>
            </a:r>
            <a:r>
              <a:rPr lang="en-US" sz="2800" b="1" dirty="0"/>
              <a:t>sustained high levels of absenteeism </a:t>
            </a:r>
            <a:r>
              <a:rPr lang="en-US" sz="2800" dirty="0"/>
              <a:t>(call offs) are real: </a:t>
            </a:r>
          </a:p>
          <a:p>
            <a:r>
              <a:rPr lang="en-US" sz="2800" b="1" dirty="0" smtClean="0"/>
              <a:t>Turnover is higher </a:t>
            </a:r>
            <a:r>
              <a:rPr lang="en-US" sz="2800" dirty="0" smtClean="0"/>
              <a:t>in facilities with high absenteeism</a:t>
            </a:r>
          </a:p>
          <a:p>
            <a:r>
              <a:rPr lang="en-US" sz="2800" dirty="0"/>
              <a:t>Employee </a:t>
            </a:r>
            <a:r>
              <a:rPr lang="en-US" sz="2800" b="1" dirty="0"/>
              <a:t>morale </a:t>
            </a:r>
            <a:r>
              <a:rPr lang="en-US" sz="2800" b="1" dirty="0" smtClean="0"/>
              <a:t>suffers</a:t>
            </a:r>
            <a:endParaRPr lang="en-US" sz="2800" dirty="0" smtClean="0"/>
          </a:p>
          <a:p>
            <a:r>
              <a:rPr lang="en-US" sz="2800" b="1" dirty="0"/>
              <a:t>Employee Satisfaction </a:t>
            </a:r>
            <a:r>
              <a:rPr lang="en-US" sz="2800" dirty="0"/>
              <a:t>s</a:t>
            </a:r>
            <a:r>
              <a:rPr lang="en-US" sz="2800" dirty="0" smtClean="0"/>
              <a:t>cores </a:t>
            </a:r>
            <a:r>
              <a:rPr lang="en-US" sz="2800" dirty="0"/>
              <a:t>are </a:t>
            </a:r>
            <a:r>
              <a:rPr lang="en-US" sz="2800" b="1" dirty="0" smtClean="0"/>
              <a:t>lower</a:t>
            </a:r>
            <a:endParaRPr lang="en-US" sz="2800" dirty="0" smtClean="0"/>
          </a:p>
          <a:p>
            <a:r>
              <a:rPr lang="en-US" sz="2800" b="1" dirty="0"/>
              <a:t>Resident Satisfaction </a:t>
            </a:r>
            <a:r>
              <a:rPr lang="en-US" sz="2800" dirty="0"/>
              <a:t>and </a:t>
            </a:r>
            <a:r>
              <a:rPr lang="en-US" sz="2800" b="1" dirty="0"/>
              <a:t>Family Satisfaction </a:t>
            </a:r>
            <a:r>
              <a:rPr lang="en-US" sz="2800" dirty="0"/>
              <a:t>is </a:t>
            </a:r>
            <a:r>
              <a:rPr lang="en-US" sz="2800" b="1" dirty="0" smtClean="0"/>
              <a:t>lower</a:t>
            </a:r>
            <a:r>
              <a:rPr lang="en-US" sz="2800" dirty="0" smtClean="0"/>
              <a:t> </a:t>
            </a:r>
            <a:endParaRPr lang="en-US" sz="2800" dirty="0"/>
          </a:p>
          <a:p>
            <a:pPr marL="0" indent="0">
              <a:buNone/>
            </a:pPr>
            <a:endParaRPr lang="en-CA" sz="2800" dirty="0"/>
          </a:p>
        </p:txBody>
      </p:sp>
      <p:pic>
        <p:nvPicPr>
          <p:cNvPr id="239618" name="Picture 2" descr="http://www.iclipart.com/dodl.php?linklokauth=LzIyOC9tZWRpdW0vYmF0Y2hfMDIvd2lyZWxlc3NfcGhvbmVfc2V0XzAxLmpwZywxNDE4MDY1MDIyLDk2LjUzLjUuODIsMCwwLExMXzAsLGViOTUzNDk5YmJjZDVmMzUzNjRiOTUxZDA3YzU5MGY0/wireless_phone_set_0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7320961" y="4767942"/>
            <a:ext cx="1592688" cy="2395019"/>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 val="213349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CA" dirty="0" smtClean="0"/>
              <a:t>A </a:t>
            </a:r>
            <a:r>
              <a:rPr lang="en-CA" b="1" dirty="0" smtClean="0"/>
              <a:t>Prescription</a:t>
            </a:r>
            <a:r>
              <a:rPr lang="en-CA" dirty="0" smtClean="0"/>
              <a:t> for</a:t>
            </a:r>
            <a:r>
              <a:rPr lang="en-CA" sz="3200" i="1" dirty="0" smtClean="0"/>
              <a:t> (</a:t>
            </a:r>
            <a:r>
              <a:rPr lang="en-CA" sz="3200" b="1" i="1" dirty="0" smtClean="0"/>
              <a:t>Almost</a:t>
            </a:r>
            <a:r>
              <a:rPr lang="en-CA" sz="3200" i="1" dirty="0" smtClean="0"/>
              <a:t>)</a:t>
            </a:r>
            <a:r>
              <a:rPr lang="en-CA" dirty="0" smtClean="0"/>
              <a:t> </a:t>
            </a:r>
            <a:br>
              <a:rPr lang="en-CA" dirty="0" smtClean="0"/>
            </a:br>
            <a:r>
              <a:rPr lang="en-CA" b="1" dirty="0" smtClean="0"/>
              <a:t>Perfect Attendance</a:t>
            </a:r>
            <a:endParaRPr lang="en-CA" b="1" dirty="0"/>
          </a:p>
        </p:txBody>
      </p:sp>
      <p:sp>
        <p:nvSpPr>
          <p:cNvPr id="3" name="Content Placeholder 2"/>
          <p:cNvSpPr>
            <a:spLocks noGrp="1"/>
          </p:cNvSpPr>
          <p:nvPr>
            <p:ph idx="1"/>
          </p:nvPr>
        </p:nvSpPr>
        <p:spPr>
          <a:xfrm>
            <a:off x="457200" y="1818568"/>
            <a:ext cx="8277367" cy="4525963"/>
          </a:xfrm>
        </p:spPr>
        <p:txBody>
          <a:bodyPr>
            <a:normAutofit/>
          </a:bodyPr>
          <a:lstStyle/>
          <a:p>
            <a:pPr>
              <a:spcBef>
                <a:spcPts val="0"/>
              </a:spcBef>
            </a:pPr>
            <a:r>
              <a:rPr lang="en-US" sz="2800" dirty="0"/>
              <a:t>Rewards and </a:t>
            </a:r>
            <a:r>
              <a:rPr lang="en-US" sz="2800" b="1" dirty="0" smtClean="0"/>
              <a:t>recognition</a:t>
            </a:r>
            <a:endParaRPr lang="en-US" sz="2800" dirty="0"/>
          </a:p>
          <a:p>
            <a:pPr>
              <a:spcBef>
                <a:spcPts val="0"/>
              </a:spcBef>
            </a:pPr>
            <a:r>
              <a:rPr lang="en-US" sz="2800" dirty="0"/>
              <a:t>Manager </a:t>
            </a:r>
            <a:r>
              <a:rPr lang="en-US" sz="2800" b="1" dirty="0"/>
              <a:t>accountability</a:t>
            </a:r>
            <a:r>
              <a:rPr lang="en-US" sz="2800" dirty="0"/>
              <a:t> and </a:t>
            </a:r>
            <a:r>
              <a:rPr lang="en-US" sz="2800" dirty="0" smtClean="0"/>
              <a:t>intervention</a:t>
            </a:r>
            <a:endParaRPr lang="en-US" sz="2800" dirty="0"/>
          </a:p>
          <a:p>
            <a:pPr>
              <a:spcBef>
                <a:spcPts val="0"/>
              </a:spcBef>
            </a:pPr>
            <a:r>
              <a:rPr lang="en-US" sz="2800" b="1" dirty="0"/>
              <a:t>Peer</a:t>
            </a:r>
            <a:r>
              <a:rPr lang="en-US" sz="2800" dirty="0"/>
              <a:t> </a:t>
            </a:r>
            <a:r>
              <a:rPr lang="en-US" sz="2800" dirty="0" smtClean="0"/>
              <a:t>accountability</a:t>
            </a:r>
            <a:endParaRPr lang="en-US" sz="2800" dirty="0"/>
          </a:p>
          <a:p>
            <a:pPr>
              <a:spcBef>
                <a:spcPts val="0"/>
              </a:spcBef>
            </a:pPr>
            <a:r>
              <a:rPr lang="en-US" sz="2800" dirty="0"/>
              <a:t>Maintain </a:t>
            </a:r>
            <a:r>
              <a:rPr lang="en-US" sz="2800" b="1" dirty="0"/>
              <a:t>competitive pay levels </a:t>
            </a:r>
            <a:r>
              <a:rPr lang="en-US" sz="2800" dirty="0"/>
              <a:t>at </a:t>
            </a:r>
            <a:r>
              <a:rPr lang="en-US" sz="2800" b="1" dirty="0"/>
              <a:t>65</a:t>
            </a:r>
            <a:r>
              <a:rPr lang="en-US" sz="2800" b="1" baseline="30000" dirty="0"/>
              <a:t>th</a:t>
            </a:r>
            <a:r>
              <a:rPr lang="en-US" sz="2800" dirty="0"/>
              <a:t> percentile in your market or </a:t>
            </a:r>
            <a:r>
              <a:rPr lang="en-US" sz="2800" dirty="0" smtClean="0"/>
              <a:t>higher </a:t>
            </a:r>
            <a:endParaRPr lang="en-US" sz="2800" dirty="0"/>
          </a:p>
          <a:p>
            <a:pPr>
              <a:spcBef>
                <a:spcPts val="0"/>
              </a:spcBef>
            </a:pPr>
            <a:r>
              <a:rPr lang="en-US" sz="2800" dirty="0"/>
              <a:t>Recognize M</a:t>
            </a:r>
            <a:r>
              <a:rPr lang="en-US" sz="2800" b="1" dirty="0"/>
              <a:t>anagers</a:t>
            </a:r>
            <a:r>
              <a:rPr lang="en-US" sz="2800" dirty="0"/>
              <a:t> with </a:t>
            </a:r>
            <a:r>
              <a:rPr lang="en-US" sz="2800" b="1" dirty="0"/>
              <a:t>high </a:t>
            </a:r>
            <a:r>
              <a:rPr lang="en-US" sz="2800" b="1" dirty="0" smtClean="0"/>
              <a:t/>
            </a:r>
            <a:br>
              <a:rPr lang="en-US" sz="2800" b="1" dirty="0" smtClean="0"/>
            </a:br>
            <a:r>
              <a:rPr lang="en-US" sz="2800" b="1" dirty="0" smtClean="0"/>
              <a:t>performing </a:t>
            </a:r>
            <a:r>
              <a:rPr lang="en-US" sz="2800" dirty="0" smtClean="0"/>
              <a:t>teams</a:t>
            </a:r>
            <a:endParaRPr lang="en-US" sz="2800" dirty="0"/>
          </a:p>
          <a:p>
            <a:pPr>
              <a:spcBef>
                <a:spcPts val="0"/>
              </a:spcBef>
            </a:pPr>
            <a:r>
              <a:rPr lang="en-US" sz="2800" dirty="0"/>
              <a:t>Celebrate </a:t>
            </a:r>
            <a:r>
              <a:rPr lang="en-US" sz="2800" b="1" dirty="0"/>
              <a:t>milestones</a:t>
            </a:r>
            <a:r>
              <a:rPr lang="en-US" sz="2800" dirty="0"/>
              <a:t> – </a:t>
            </a:r>
            <a:r>
              <a:rPr lang="en-US" sz="2800" dirty="0" smtClean="0"/>
              <a:t>especially </a:t>
            </a:r>
            <a:r>
              <a:rPr lang="en-US" sz="2800" b="1" dirty="0" smtClean="0"/>
              <a:t>90 days</a:t>
            </a:r>
            <a:endParaRPr lang="en-US" sz="2800" dirty="0" smtClean="0"/>
          </a:p>
          <a:p>
            <a:pPr>
              <a:spcBef>
                <a:spcPts val="0"/>
              </a:spcBef>
            </a:pPr>
            <a:r>
              <a:rPr lang="en-US" sz="2800" b="1" dirty="0" smtClean="0"/>
              <a:t>Thank You Cards</a:t>
            </a:r>
            <a:endParaRPr lang="en-US" sz="2800" b="1" dirty="0"/>
          </a:p>
          <a:p>
            <a:endParaRPr lang="en-CA" sz="2800" dirty="0"/>
          </a:p>
        </p:txBody>
      </p:sp>
      <p:pic>
        <p:nvPicPr>
          <p:cNvPr id="5" name="Picture 4"/>
          <p:cNvPicPr>
            <a:picLocks noChangeAspect="1"/>
          </p:cNvPicPr>
          <p:nvPr/>
        </p:nvPicPr>
        <p:blipFill>
          <a:blip r:embed="rId2" cstate="print">
            <a:clrChange>
              <a:clrFrom>
                <a:srgbClr val="FFFFFF"/>
              </a:clrFrom>
              <a:clrTo>
                <a:srgbClr val="FFFFFF">
                  <a:alpha val="0"/>
                </a:srgbClr>
              </a:clrTo>
            </a:clrChange>
          </a:blip>
          <a:stretch>
            <a:fillRect/>
          </a:stretch>
        </p:blipFill>
        <p:spPr>
          <a:xfrm>
            <a:off x="7048870" y="149417"/>
            <a:ext cx="1859352" cy="123182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176187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TextBox 3"/>
          <p:cNvSpPr txBox="1">
            <a:spLocks noChangeArrowheads="1"/>
          </p:cNvSpPr>
          <p:nvPr/>
        </p:nvSpPr>
        <p:spPr bwMode="auto">
          <a:xfrm>
            <a:off x="4220637" y="1015472"/>
            <a:ext cx="3962400" cy="95410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CA" sz="2800" b="1" i="1" dirty="0" smtClean="0">
                <a:solidFill>
                  <a:srgbClr val="000000"/>
                </a:solidFill>
              </a:rPr>
              <a:t>The Caregiver’s Thank </a:t>
            </a:r>
            <a:r>
              <a:rPr lang="en-CA" sz="2800" b="1" i="1" dirty="0">
                <a:solidFill>
                  <a:srgbClr val="000000"/>
                </a:solidFill>
              </a:rPr>
              <a:t>You Card</a:t>
            </a:r>
            <a:endParaRPr lang="en-US" sz="2800" b="1" i="1" dirty="0">
              <a:solidFill>
                <a:srgbClr val="000000"/>
              </a:solidFill>
            </a:endParaRPr>
          </a:p>
        </p:txBody>
      </p:sp>
      <p:sp>
        <p:nvSpPr>
          <p:cNvPr id="922628" name="Rectangle 3"/>
          <p:cNvSpPr>
            <a:spLocks noGrp="1" noChangeArrowheads="1"/>
          </p:cNvSpPr>
          <p:nvPr>
            <p:ph type="body" idx="4294967295"/>
          </p:nvPr>
        </p:nvSpPr>
        <p:spPr>
          <a:xfrm>
            <a:off x="4643438" y="1947863"/>
            <a:ext cx="4500562" cy="4537075"/>
          </a:xfrm>
        </p:spPr>
        <p:txBody>
          <a:bodyPr/>
          <a:lstStyle/>
          <a:p>
            <a:pPr marL="457200" indent="-457200" eaLnBrk="1" hangingPunct="1">
              <a:spcBef>
                <a:spcPts val="800"/>
              </a:spcBef>
              <a:buSzPct val="80000"/>
              <a:buFont typeface="Wingdings" charset="2"/>
              <a:buAutoNum type="arabicPlain"/>
            </a:pPr>
            <a:r>
              <a:rPr lang="en-US" sz="2400" dirty="0" smtClean="0">
                <a:ea typeface="ＭＳ Ｐゴシック" pitchFamily="34" charset="-128"/>
              </a:rPr>
              <a:t>Where should you use it?</a:t>
            </a:r>
          </a:p>
          <a:p>
            <a:pPr marL="457200" indent="-457200" eaLnBrk="1" hangingPunct="1">
              <a:spcBef>
                <a:spcPts val="800"/>
              </a:spcBef>
              <a:buSzPct val="80000"/>
              <a:buFont typeface="Wingdings" charset="2"/>
              <a:buAutoNum type="arabicPlain"/>
            </a:pPr>
            <a:r>
              <a:rPr lang="en-US" sz="2400" dirty="0" smtClean="0">
                <a:ea typeface="ＭＳ Ｐゴシック" pitchFamily="34" charset="-128"/>
              </a:rPr>
              <a:t>What would be the value of sending it to the staff member’s home?</a:t>
            </a:r>
          </a:p>
          <a:p>
            <a:pPr marL="457200" indent="-457200" eaLnBrk="1" hangingPunct="1">
              <a:spcBef>
                <a:spcPts val="800"/>
              </a:spcBef>
              <a:buSzPct val="80000"/>
              <a:buFont typeface="Wingdings" charset="2"/>
              <a:buAutoNum type="arabicPlain"/>
            </a:pPr>
            <a:r>
              <a:rPr lang="en-US" sz="2400" dirty="0" smtClean="0">
                <a:ea typeface="ＭＳ Ｐゴシック" pitchFamily="34" charset="-128"/>
              </a:rPr>
              <a:t>What comments should you write?</a:t>
            </a:r>
          </a:p>
          <a:p>
            <a:pPr marL="457200" indent="-457200" eaLnBrk="1" hangingPunct="1">
              <a:spcBef>
                <a:spcPts val="800"/>
              </a:spcBef>
              <a:buSzPct val="80000"/>
              <a:buFont typeface="Wingdings" charset="2"/>
              <a:buAutoNum type="arabicPlain"/>
            </a:pPr>
            <a:r>
              <a:rPr lang="en-US" sz="2400" dirty="0" smtClean="0">
                <a:ea typeface="ＭＳ Ｐゴシック" pitchFamily="34" charset="-128"/>
              </a:rPr>
              <a:t>What would you like the card </a:t>
            </a:r>
            <a:r>
              <a:rPr lang="en-US" sz="1800" dirty="0" smtClean="0">
                <a:ea typeface="ＭＳ Ｐゴシック" pitchFamily="34" charset="-128"/>
              </a:rPr>
              <a:t>(&amp; envelope) </a:t>
            </a:r>
            <a:r>
              <a:rPr lang="en-US" sz="2400" dirty="0" smtClean="0">
                <a:ea typeface="ＭＳ Ｐゴシック" pitchFamily="34" charset="-128"/>
              </a:rPr>
              <a:t>to look like and say?</a:t>
            </a:r>
          </a:p>
          <a:p>
            <a:pPr marL="457200" indent="-457200" eaLnBrk="1" hangingPunct="1">
              <a:spcBef>
                <a:spcPts val="800"/>
              </a:spcBef>
              <a:buSzPct val="80000"/>
              <a:buFont typeface="Wingdings" charset="2"/>
              <a:buAutoNum type="arabicPlain"/>
            </a:pPr>
            <a:r>
              <a:rPr lang="en-US" sz="2400" dirty="0" smtClean="0">
                <a:ea typeface="ＭＳ Ｐゴシック" pitchFamily="34" charset="-128"/>
              </a:rPr>
              <a:t>Deadline for production?</a:t>
            </a:r>
          </a:p>
        </p:txBody>
      </p:sp>
      <p:sp>
        <p:nvSpPr>
          <p:cNvPr id="922629" name="TextBox 5"/>
          <p:cNvSpPr txBox="1">
            <a:spLocks noChangeArrowheads="1"/>
          </p:cNvSpPr>
          <p:nvPr/>
        </p:nvSpPr>
        <p:spPr bwMode="auto">
          <a:xfrm>
            <a:off x="914400" y="4038600"/>
            <a:ext cx="304800" cy="5238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25000"/>
              </a:spcBef>
              <a:spcAft>
                <a:spcPct val="0"/>
              </a:spcAft>
            </a:pPr>
            <a:r>
              <a:rPr lang="en-CA" sz="2800" b="1" dirty="0">
                <a:solidFill>
                  <a:srgbClr val="FFFFFF"/>
                </a:solidFill>
              </a:rPr>
              <a:t>:</a:t>
            </a:r>
          </a:p>
        </p:txBody>
      </p:sp>
      <p:sp>
        <p:nvSpPr>
          <p:cNvPr id="9" name="Slide Number Placeholder 3"/>
          <p:cNvSpPr txBox="1">
            <a:spLocks/>
          </p:cNvSpPr>
          <p:nvPr/>
        </p:nvSpPr>
        <p:spPr bwMode="auto">
          <a:xfrm>
            <a:off x="7043738" y="6069013"/>
            <a:ext cx="2100262" cy="788987"/>
          </a:xfrm>
          <a:prstGeom prst="rect">
            <a:avLst/>
          </a:prstGeom>
          <a:noFill/>
          <a:ln>
            <a:miter lim="800000"/>
            <a:headEnd/>
            <a:tailEnd/>
          </a:ln>
        </p:spPr>
        <p:txBody>
          <a:bodyPr/>
          <a:lstStyle/>
          <a:p>
            <a:pPr fontAlgn="base">
              <a:spcBef>
                <a:spcPct val="0"/>
              </a:spcBef>
              <a:spcAft>
                <a:spcPct val="0"/>
              </a:spcAft>
              <a:defRPr/>
            </a:pPr>
            <a:endParaRPr lang="en-US" sz="4800" b="1" dirty="0">
              <a:solidFill>
                <a:prstClr val="white"/>
              </a:solidFill>
              <a:ea typeface="ＭＳ Ｐゴシック" pitchFamily="34" charset="-128"/>
            </a:endParaRPr>
          </a:p>
        </p:txBody>
      </p:sp>
      <p:sp>
        <p:nvSpPr>
          <p:cNvPr id="922631" name="Picture 6"/>
          <p:cNvSpPr>
            <a:spLocks noChangeAspect="1" noChangeArrowheads="1"/>
          </p:cNvSpPr>
          <p:nvPr/>
        </p:nvSpPr>
        <p:spPr bwMode="auto">
          <a:xfrm>
            <a:off x="4465638" y="7786688"/>
            <a:ext cx="2092325" cy="10858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pPr fontAlgn="base">
              <a:spcBef>
                <a:spcPct val="0"/>
              </a:spcBef>
              <a:spcAft>
                <a:spcPct val="0"/>
              </a:spcAft>
            </a:pPr>
            <a:endParaRPr lang="en-US" sz="2400" dirty="0">
              <a:solidFill>
                <a:srgbClr val="FFFFFF"/>
              </a:solidFill>
              <a:ea typeface="ＭＳ Ｐゴシック" pitchFamily="34" charset="-128"/>
              <a:cs typeface="Arial" pitchFamily="34" charset="0"/>
            </a:endParaRPr>
          </a:p>
        </p:txBody>
      </p:sp>
      <p:sp>
        <p:nvSpPr>
          <p:cNvPr id="922632" name="Rectangle 6"/>
          <p:cNvSpPr>
            <a:spLocks noChangeArrowheads="1"/>
          </p:cNvSpPr>
          <p:nvPr/>
        </p:nvSpPr>
        <p:spPr bwMode="auto">
          <a:xfrm>
            <a:off x="0" y="230188"/>
            <a:ext cx="9144000" cy="104775"/>
          </a:xfrm>
          <a:prstGeom prst="rect">
            <a:avLst/>
          </a:prstGeom>
          <a:solidFill>
            <a:srgbClr val="84786B"/>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a:lstStyle/>
          <a:p>
            <a:pPr fontAlgn="base">
              <a:spcBef>
                <a:spcPct val="25000"/>
              </a:spcBef>
              <a:spcAft>
                <a:spcPct val="0"/>
              </a:spcAft>
            </a:pPr>
            <a:r>
              <a:rPr lang="en-US" sz="2800" b="1" dirty="0">
                <a:solidFill>
                  <a:prstClr val="white"/>
                </a:solidFill>
                <a:ea typeface="ＭＳ Ｐゴシック" pitchFamily="34" charset="-128"/>
              </a:rPr>
              <a:t>  </a:t>
            </a:r>
          </a:p>
        </p:txBody>
      </p:sp>
      <p:pic>
        <p:nvPicPr>
          <p:cNvPr id="922634" name="Picture 18"/>
          <p:cNvPicPr>
            <a:picLocks noChangeAspect="1"/>
          </p:cNvPicPr>
          <p:nvPr/>
        </p:nvPicPr>
        <p:blipFill>
          <a:blip r:embed="rId3" cstate="email">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731838" y="1095375"/>
            <a:ext cx="3279775" cy="21780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 val="778178500"/>
      </p:ext>
    </p:extLst>
  </p:cSld>
  <p:clrMapOvr>
    <a:masterClrMapping/>
  </p:clrMapOvr>
  <mc:AlternateContent xmlns:mc="http://schemas.openxmlformats.org/markup-compatibility/2006">
    <mc:Choice xmlns:mv="urn:schemas-microsoft-com:mac:vml"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6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6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6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262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26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28"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Prescription…</a:t>
            </a:r>
            <a:r>
              <a:rPr lang="en-CA" sz="2800" dirty="0" smtClean="0"/>
              <a:t> </a:t>
            </a:r>
            <a:r>
              <a:rPr lang="en-CA" sz="2400" i="1" dirty="0" smtClean="0"/>
              <a:t>(Continued)</a:t>
            </a:r>
            <a:endParaRPr lang="en-CA" sz="2400" i="1" dirty="0"/>
          </a:p>
        </p:txBody>
      </p:sp>
      <p:sp>
        <p:nvSpPr>
          <p:cNvPr id="3" name="Content Placeholder 2"/>
          <p:cNvSpPr>
            <a:spLocks noGrp="1"/>
          </p:cNvSpPr>
          <p:nvPr>
            <p:ph idx="1"/>
          </p:nvPr>
        </p:nvSpPr>
        <p:spPr>
          <a:xfrm>
            <a:off x="457200" y="1572904"/>
            <a:ext cx="8229600" cy="4525963"/>
          </a:xfrm>
        </p:spPr>
        <p:txBody>
          <a:bodyPr>
            <a:noAutofit/>
          </a:bodyPr>
          <a:lstStyle/>
          <a:p>
            <a:r>
              <a:rPr lang="en-US" sz="2400" b="1" dirty="0"/>
              <a:t>Creative Schedules </a:t>
            </a:r>
            <a:r>
              <a:rPr lang="en-US" sz="2400" dirty="0"/>
              <a:t>– such as </a:t>
            </a:r>
            <a:r>
              <a:rPr lang="en-US" sz="2400" b="1" dirty="0"/>
              <a:t>12 hour </a:t>
            </a:r>
            <a:r>
              <a:rPr lang="en-US" sz="2400" dirty="0"/>
              <a:t>“Resident Centered Scheduling</a:t>
            </a:r>
            <a:r>
              <a:rPr lang="en-US" sz="2400" dirty="0" smtClean="0"/>
              <a:t>”</a:t>
            </a:r>
            <a:endParaRPr lang="en-US" sz="2400" dirty="0"/>
          </a:p>
          <a:p>
            <a:r>
              <a:rPr lang="en-US" sz="2400" dirty="0" smtClean="0"/>
              <a:t>Personal </a:t>
            </a:r>
            <a:r>
              <a:rPr lang="en-US" sz="2400" dirty="0"/>
              <a:t>Responsibility – </a:t>
            </a:r>
            <a:r>
              <a:rPr lang="en-US" sz="2400" b="1" dirty="0"/>
              <a:t>Find your own replacement </a:t>
            </a:r>
            <a:r>
              <a:rPr lang="en-US" sz="2400" dirty="0"/>
              <a:t>– no harm, no </a:t>
            </a:r>
            <a:r>
              <a:rPr lang="en-US" sz="2400" dirty="0" smtClean="0"/>
              <a:t>foul</a:t>
            </a:r>
            <a:endParaRPr lang="en-US" sz="2400" dirty="0"/>
          </a:p>
          <a:p>
            <a:r>
              <a:rPr lang="en-US" sz="2400" b="1" dirty="0"/>
              <a:t>Team based attendance recognition </a:t>
            </a:r>
          </a:p>
          <a:p>
            <a:pPr lvl="1">
              <a:buFont typeface="Wingdings" pitchFamily="2" charset="2"/>
              <a:buChar char="§"/>
            </a:pPr>
            <a:r>
              <a:rPr lang="en-US" dirty="0"/>
              <a:t>If team (department/unit/shift) achieves a level of attendance (less </a:t>
            </a:r>
            <a:r>
              <a:rPr lang="en-US" b="1" dirty="0"/>
              <a:t>than 2% absence</a:t>
            </a:r>
            <a:r>
              <a:rPr lang="en-US" dirty="0"/>
              <a:t>, for instance), team receives recognition/reward</a:t>
            </a:r>
          </a:p>
          <a:p>
            <a:pPr lvl="1">
              <a:buFont typeface="Wingdings" pitchFamily="2" charset="2"/>
              <a:buChar char="§"/>
            </a:pPr>
            <a:r>
              <a:rPr lang="en-US" dirty="0"/>
              <a:t>If facility achieves a level of attendance (</a:t>
            </a:r>
            <a:r>
              <a:rPr lang="en-US" b="1" dirty="0"/>
              <a:t>less than 3%</a:t>
            </a:r>
            <a:r>
              <a:rPr lang="en-US" dirty="0"/>
              <a:t>, for instance) recognition/reward is </a:t>
            </a:r>
            <a:r>
              <a:rPr lang="en-US" dirty="0" smtClean="0"/>
              <a:t>presented</a:t>
            </a:r>
            <a:endParaRPr lang="en-US" dirty="0"/>
          </a:p>
          <a:p>
            <a:endParaRPr lang="en-CA" sz="2400" dirty="0"/>
          </a:p>
        </p:txBody>
      </p:sp>
      <p:pic>
        <p:nvPicPr>
          <p:cNvPr id="5" name="Picture 4"/>
          <p:cNvPicPr>
            <a:picLocks noChangeAspect="1"/>
          </p:cNvPicPr>
          <p:nvPr/>
        </p:nvPicPr>
        <p:blipFill>
          <a:blip r:embed="rId2" cstate="print">
            <a:clrChange>
              <a:clrFrom>
                <a:srgbClr val="FFFFFF"/>
              </a:clrFrom>
              <a:clrTo>
                <a:srgbClr val="FFFFFF">
                  <a:alpha val="0"/>
                </a:srgbClr>
              </a:clrTo>
            </a:clrChange>
          </a:blip>
          <a:stretch>
            <a:fillRect/>
          </a:stretch>
        </p:blipFill>
        <p:spPr>
          <a:xfrm>
            <a:off x="7048870" y="149417"/>
            <a:ext cx="1859352" cy="123182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145413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965200" y="900113"/>
            <a:ext cx="6564313" cy="4525962"/>
          </a:xfrm>
          <a:prstGeom prst="rect">
            <a:avLst/>
          </a:prstGeom>
          <a:noFill/>
          <a:ln w="9525">
            <a:noFill/>
            <a:miter lim="800000"/>
            <a:headEnd/>
            <a:tailEnd/>
          </a:ln>
        </p:spPr>
        <p:txBody>
          <a:bodyPr/>
          <a:lstStyle/>
          <a:p>
            <a:pPr>
              <a:spcBef>
                <a:spcPct val="20000"/>
              </a:spcBef>
              <a:defRPr/>
            </a:pPr>
            <a:endParaRPr lang="en-US" sz="4400" kern="0" dirty="0">
              <a:solidFill>
                <a:schemeClr val="accent2">
                  <a:lumMod val="75000"/>
                </a:schemeClr>
              </a:solidFill>
              <a:latin typeface="+mn-lt"/>
            </a:endParaRPr>
          </a:p>
        </p:txBody>
      </p:sp>
      <p:sp>
        <p:nvSpPr>
          <p:cNvPr id="3" name="TextBox 2"/>
          <p:cNvSpPr txBox="1"/>
          <p:nvPr/>
        </p:nvSpPr>
        <p:spPr>
          <a:xfrm>
            <a:off x="510206" y="1252745"/>
            <a:ext cx="7168551" cy="1077218"/>
          </a:xfrm>
          <a:prstGeom prst="rect">
            <a:avLst/>
          </a:prstGeom>
          <a:noFill/>
        </p:spPr>
        <p:txBody>
          <a:bodyPr wrap="square" rtlCol="0">
            <a:spAutoFit/>
          </a:bodyPr>
          <a:lstStyle/>
          <a:p>
            <a:r>
              <a:rPr lang="en-US" sz="3200" dirty="0" smtClean="0"/>
              <a:t>Creative Ways to Reward</a:t>
            </a:r>
            <a:r>
              <a:rPr lang="en-US" sz="2800" i="1" dirty="0" smtClean="0"/>
              <a:t> (near)</a:t>
            </a:r>
            <a:r>
              <a:rPr lang="en-US" sz="3200" dirty="0" smtClean="0"/>
              <a:t> Perfect Attendance</a:t>
            </a:r>
          </a:p>
        </p:txBody>
      </p:sp>
      <p:pic>
        <p:nvPicPr>
          <p:cNvPr id="2" name="Picture 1"/>
          <p:cNvPicPr>
            <a:picLocks noChangeAspect="1"/>
          </p:cNvPicPr>
          <p:nvPr/>
        </p:nvPicPr>
        <p:blipFill>
          <a:blip r:embed="rId3" cstate="print"/>
          <a:stretch>
            <a:fillRect/>
          </a:stretch>
        </p:blipFill>
        <p:spPr>
          <a:xfrm>
            <a:off x="5477070" y="2300799"/>
            <a:ext cx="3076606" cy="3541877"/>
          </a:xfrm>
          <a:prstGeom prst="rect">
            <a:avLst/>
          </a:prstGeom>
          <a:ln>
            <a:solidFill>
              <a:schemeClr val="bg1">
                <a:lumMod val="50000"/>
              </a:schemeClr>
            </a:solidFill>
          </a:ln>
        </p:spPr>
      </p:pic>
      <p:sp>
        <p:nvSpPr>
          <p:cNvPr id="5" name="Title 1"/>
          <p:cNvSpPr txBox="1">
            <a:spLocks/>
          </p:cNvSpPr>
          <p:nvPr/>
        </p:nvSpPr>
        <p:spPr bwMode="auto">
          <a:xfrm>
            <a:off x="457200" y="274638"/>
            <a:ext cx="8229600" cy="792162"/>
          </a:xfrm>
          <a:prstGeom prst="rect">
            <a:avLst/>
          </a:prstGeom>
          <a:noFill/>
          <a:ln>
            <a:noFill/>
          </a:ln>
          <a:extLst/>
        </p:spPr>
        <p:txBody>
          <a:bodyPr/>
          <a:lstStyle>
            <a:lvl1pPr defTabSz="457200">
              <a:defRPr sz="2400">
                <a:solidFill>
                  <a:schemeClr val="tx1"/>
                </a:solidFill>
                <a:latin typeface="Arial" pitchFamily="34" charset="0"/>
                <a:ea typeface="ＭＳ Ｐゴシック" pitchFamily="34" charset="-128"/>
              </a:defRPr>
            </a:lvl1pPr>
            <a:lvl2pPr marL="37931725" indent="-37474525" defTabSz="457200">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CA" sz="2800" b="1" i="1" dirty="0" smtClean="0">
                <a:solidFill>
                  <a:schemeClr val="tx2"/>
                </a:solidFill>
                <a:cs typeface="Arial" pitchFamily="34" charset="0"/>
              </a:rPr>
              <a:t>Featured Implementation Tool </a:t>
            </a:r>
            <a:r>
              <a:rPr lang="en-CA" sz="2800" b="1" i="1" baseline="30000" dirty="0" smtClean="0">
                <a:solidFill>
                  <a:schemeClr val="tx2"/>
                </a:solidFill>
                <a:cs typeface="Arial" pitchFamily="34" charset="0"/>
              </a:rPr>
              <a:t>#</a:t>
            </a:r>
            <a:r>
              <a:rPr lang="en-CA" sz="2800" b="1" i="1" dirty="0" smtClean="0">
                <a:solidFill>
                  <a:schemeClr val="tx2"/>
                </a:solidFill>
                <a:cs typeface="Arial" pitchFamily="34" charset="0"/>
              </a:rPr>
              <a:t>31</a:t>
            </a:r>
          </a:p>
          <a:p>
            <a:pPr>
              <a:defRPr/>
            </a:pPr>
            <a:endParaRPr lang="en-CA" sz="4000" dirty="0" smtClean="0">
              <a:solidFill>
                <a:srgbClr val="19315B"/>
              </a:solidFill>
              <a:cs typeface="Arial"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CA" sz="4400" dirty="0" smtClean="0"/>
              <a:t>How many </a:t>
            </a:r>
            <a:r>
              <a:rPr lang="en-CA" sz="4400" b="1" dirty="0" smtClean="0"/>
              <a:t>“bodies” </a:t>
            </a:r>
            <a:r>
              <a:rPr lang="en-CA" sz="4400" dirty="0" smtClean="0"/>
              <a:t>did you hire for how many</a:t>
            </a:r>
            <a:r>
              <a:rPr lang="en-CA" sz="4400" b="1" dirty="0" smtClean="0"/>
              <a:t> positions</a:t>
            </a:r>
            <a:r>
              <a:rPr lang="en-CA" sz="4400" dirty="0" smtClean="0"/>
              <a:t>?</a:t>
            </a:r>
          </a:p>
          <a:p>
            <a:pPr marL="0" indent="0" algn="ctr">
              <a:buNone/>
            </a:pPr>
            <a:endParaRPr lang="en-CA" sz="4400" dirty="0" smtClean="0"/>
          </a:p>
          <a:p>
            <a:pPr marL="0" indent="0" algn="ctr">
              <a:buNone/>
            </a:pPr>
            <a:r>
              <a:rPr lang="en-CA" sz="4400" dirty="0" smtClean="0"/>
              <a:t>Most companies calculate overall turnover.</a:t>
            </a:r>
            <a:endParaRPr lang="en-US" sz="4400" dirty="0"/>
          </a:p>
        </p:txBody>
      </p:sp>
      <p:sp>
        <p:nvSpPr>
          <p:cNvPr id="4" name="Title 1"/>
          <p:cNvSpPr txBox="1">
            <a:spLocks/>
          </p:cNvSpPr>
          <p:nvPr/>
        </p:nvSpPr>
        <p:spPr bwMode="auto">
          <a:xfrm>
            <a:off x="457550" y="274638"/>
            <a:ext cx="8229249"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sz="4000" b="0" i="0" u="none" strike="noStrike" kern="1200" cap="none" spc="0" normalizeH="0" baseline="0" noProof="0" dirty="0" smtClean="0">
                <a:ln>
                  <a:noFill/>
                </a:ln>
                <a:solidFill>
                  <a:srgbClr val="093871"/>
                </a:solidFill>
                <a:effectLst/>
                <a:uLnTx/>
                <a:uFillTx/>
                <a:latin typeface="Arial" pitchFamily="-105" charset="0"/>
                <a:ea typeface="ＭＳ Ｐゴシック" pitchFamily="-105" charset="-128"/>
                <a:cs typeface="Arial" pitchFamily="34" charset="0"/>
              </a:rPr>
              <a:t>Rates of Turnover</a:t>
            </a:r>
            <a:endParaRPr kumimoji="0" lang="en-US" sz="4000" b="0" i="0" u="none" strike="noStrike" kern="1200" cap="none" spc="0" normalizeH="0" baseline="0" noProof="0" dirty="0">
              <a:ln>
                <a:noFill/>
              </a:ln>
              <a:solidFill>
                <a:srgbClr val="093871"/>
              </a:solidFill>
              <a:effectLst/>
              <a:uLnTx/>
              <a:uFillTx/>
              <a:latin typeface="Arial" pitchFamily="-105" charset="0"/>
              <a:ea typeface="ＭＳ Ｐゴシック" pitchFamily="-105" charset="-128"/>
              <a:cs typeface="Arial" pitchFamily="34" charset="0"/>
            </a:endParaRPr>
          </a:p>
        </p:txBody>
      </p:sp>
    </p:spTree>
    <p:extLst>
      <p:ext uri="{BB962C8B-B14F-4D97-AF65-F5344CB8AC3E}">
        <p14:creationId xmlns:mc="http://schemas.openxmlformats.org/markup-compatibility/2006" xmlns:mv="urn:schemas-microsoft-com:mac:vml" xmlns:p14="http://schemas.microsoft.com/office/powerpoint/2010/main" xmlns="" val="50121571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0206" y="1297140"/>
            <a:ext cx="7168551" cy="584775"/>
          </a:xfrm>
          <a:prstGeom prst="rect">
            <a:avLst/>
          </a:prstGeom>
          <a:noFill/>
        </p:spPr>
        <p:txBody>
          <a:bodyPr wrap="square" rtlCol="0">
            <a:spAutoFit/>
          </a:bodyPr>
          <a:lstStyle/>
          <a:p>
            <a:r>
              <a:rPr lang="en-US" sz="3200" dirty="0" smtClean="0"/>
              <a:t>Peer Attendance Conversation Starter</a:t>
            </a:r>
          </a:p>
        </p:txBody>
      </p:sp>
      <p:pic>
        <p:nvPicPr>
          <p:cNvPr id="2" name="Picture 1"/>
          <p:cNvPicPr>
            <a:picLocks noChangeAspect="1"/>
          </p:cNvPicPr>
          <p:nvPr/>
        </p:nvPicPr>
        <p:blipFill rotWithShape="1">
          <a:blip r:embed="rId3" cstate="print"/>
          <a:srcRect t="11354"/>
          <a:stretch/>
        </p:blipFill>
        <p:spPr>
          <a:xfrm>
            <a:off x="507394" y="2059600"/>
            <a:ext cx="7933211" cy="2564157"/>
          </a:xfrm>
          <a:prstGeom prst="rect">
            <a:avLst/>
          </a:prstGeom>
          <a:ln>
            <a:solidFill>
              <a:schemeClr val="bg1">
                <a:lumMod val="50000"/>
              </a:schemeClr>
            </a:solidFill>
          </a:ln>
        </p:spPr>
      </p:pic>
      <p:sp>
        <p:nvSpPr>
          <p:cNvPr id="4" name="Title 1"/>
          <p:cNvSpPr txBox="1">
            <a:spLocks/>
          </p:cNvSpPr>
          <p:nvPr/>
        </p:nvSpPr>
        <p:spPr bwMode="auto">
          <a:xfrm>
            <a:off x="457200" y="274638"/>
            <a:ext cx="8229600" cy="792162"/>
          </a:xfrm>
          <a:prstGeom prst="rect">
            <a:avLst/>
          </a:prstGeom>
          <a:noFill/>
          <a:ln>
            <a:noFill/>
          </a:ln>
          <a:extLst/>
        </p:spPr>
        <p:txBody>
          <a:bodyPr/>
          <a:lstStyle>
            <a:lvl1pPr defTabSz="457200">
              <a:defRPr sz="2400">
                <a:solidFill>
                  <a:schemeClr val="tx1"/>
                </a:solidFill>
                <a:latin typeface="Arial" pitchFamily="34" charset="0"/>
                <a:ea typeface="ＭＳ Ｐゴシック" pitchFamily="34" charset="-128"/>
              </a:defRPr>
            </a:lvl1pPr>
            <a:lvl2pPr marL="37931725" indent="-37474525" defTabSz="457200">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CA" sz="2800" b="1" i="1" dirty="0" smtClean="0">
                <a:solidFill>
                  <a:schemeClr val="tx2"/>
                </a:solidFill>
                <a:cs typeface="Arial" pitchFamily="34" charset="0"/>
              </a:rPr>
              <a:t>Featured Implementation Tool </a:t>
            </a:r>
            <a:r>
              <a:rPr lang="en-CA" sz="2800" b="1" i="1" baseline="30000" dirty="0" smtClean="0">
                <a:solidFill>
                  <a:schemeClr val="tx2"/>
                </a:solidFill>
                <a:cs typeface="Arial" pitchFamily="34" charset="0"/>
              </a:rPr>
              <a:t>#</a:t>
            </a:r>
            <a:r>
              <a:rPr lang="en-CA" sz="2800" b="1" i="1" dirty="0" smtClean="0">
                <a:solidFill>
                  <a:schemeClr val="tx2"/>
                </a:solidFill>
                <a:cs typeface="Arial" pitchFamily="34" charset="0"/>
              </a:rPr>
              <a:t>32</a:t>
            </a:r>
          </a:p>
          <a:p>
            <a:pPr>
              <a:defRPr/>
            </a:pPr>
            <a:endParaRPr lang="en-CA" sz="4000" dirty="0" smtClean="0">
              <a:solidFill>
                <a:srgbClr val="19315B"/>
              </a:solidFill>
              <a:cs typeface="Arial" pitchFamily="34" charset="0"/>
            </a:endParaRPr>
          </a:p>
        </p:txBody>
      </p:sp>
    </p:spTree>
    <p:extLst>
      <p:ext uri="{BB962C8B-B14F-4D97-AF65-F5344CB8AC3E}">
        <p14:creationId xmlns:mc="http://schemas.openxmlformats.org/markup-compatibility/2006" xmlns:mv="urn:schemas-microsoft-com:mac:vml" xmlns:p14="http://schemas.microsoft.com/office/powerpoint/2010/main" xmlns="" val="149900871"/>
      </p:ext>
    </p:extLst>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witter_question_mark.png"/>
          <p:cNvPicPr>
            <a:picLocks noChangeAspect="1"/>
          </p:cNvPicPr>
          <p:nvPr/>
        </p:nvPicPr>
        <p:blipFill>
          <a:blip r:embed="rId2" cstate="print"/>
          <a:stretch>
            <a:fillRect/>
          </a:stretch>
        </p:blipFill>
        <p:spPr>
          <a:xfrm>
            <a:off x="2398143" y="640883"/>
            <a:ext cx="4072539" cy="5617295"/>
          </a:xfrm>
          <a:prstGeom prst="rect">
            <a:avLst/>
          </a:prstGeom>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9600" dirty="0" smtClean="0"/>
              <a:t>Part 7:</a:t>
            </a:r>
            <a:endParaRPr lang="en-US" sz="9600" dirty="0"/>
          </a:p>
        </p:txBody>
      </p:sp>
      <p:sp>
        <p:nvSpPr>
          <p:cNvPr id="3" name="Subtitle 2"/>
          <p:cNvSpPr>
            <a:spLocks noGrp="1"/>
          </p:cNvSpPr>
          <p:nvPr>
            <p:ph type="subTitle" idx="1"/>
          </p:nvPr>
        </p:nvSpPr>
        <p:spPr/>
        <p:txBody>
          <a:bodyPr/>
          <a:lstStyle/>
          <a:p>
            <a:r>
              <a:rPr lang="en-US" sz="6600" dirty="0" smtClean="0"/>
              <a:t>Checking In</a:t>
            </a:r>
            <a:endParaRPr lang="en-US" sz="6600"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007"/>
            <a:ext cx="8229600" cy="1143000"/>
          </a:xfrm>
        </p:spPr>
        <p:txBody>
          <a:bodyPr anchor="t"/>
          <a:lstStyle/>
          <a:p>
            <a:r>
              <a:rPr lang="en-CA" dirty="0" smtClean="0"/>
              <a:t>We have a better idea</a:t>
            </a:r>
            <a:endParaRPr lang="en-US" dirty="0"/>
          </a:p>
        </p:txBody>
      </p:sp>
      <p:sp>
        <p:nvSpPr>
          <p:cNvPr id="3" name="Content Placeholder 2"/>
          <p:cNvSpPr>
            <a:spLocks noGrp="1"/>
          </p:cNvSpPr>
          <p:nvPr>
            <p:ph idx="1"/>
          </p:nvPr>
        </p:nvSpPr>
        <p:spPr>
          <a:xfrm>
            <a:off x="1222310" y="2276669"/>
            <a:ext cx="7464490" cy="3849494"/>
          </a:xfrm>
        </p:spPr>
        <p:txBody>
          <a:bodyPr/>
          <a:lstStyle/>
          <a:p>
            <a:pPr marL="0" indent="0">
              <a:buNone/>
            </a:pPr>
            <a:r>
              <a:rPr lang="en-CA" dirty="0" smtClean="0"/>
              <a:t>The </a:t>
            </a:r>
            <a:r>
              <a:rPr lang="en-CA" sz="3600" b="1" dirty="0" smtClean="0"/>
              <a:t>“Check-In”</a:t>
            </a:r>
            <a:endParaRPr lang="en-US" sz="3600" b="1" dirty="0"/>
          </a:p>
        </p:txBody>
      </p:sp>
      <p:pic>
        <p:nvPicPr>
          <p:cNvPr id="293890" name="Picture 2" descr="http://www.iclipart.com/dodl.php?linklokauth=LzA2Ni9tZWRpdW0vYmF0Y2hfMDEvYW5kcmVzcjAwODM2LmpwZywxNDE4MjUwNjM0LDk2LjUzLjUuODIsMCwwLExMXzAsLDM5YTkzYzMyYzM5ZmRmNDg1NDkzODEzZTNiOWU5MGU0/andresr00836.jpg"/>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4572000" y="2865892"/>
            <a:ext cx="4533087" cy="3278933"/>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7" name="Rectangle 6"/>
          <p:cNvSpPr>
            <a:spLocks noChangeArrowheads="1"/>
          </p:cNvSpPr>
          <p:nvPr/>
        </p:nvSpPr>
        <p:spPr bwMode="auto">
          <a:xfrm>
            <a:off x="0" y="230188"/>
            <a:ext cx="9144000" cy="104775"/>
          </a:xfrm>
          <a:prstGeom prst="rect">
            <a:avLst/>
          </a:prstGeom>
          <a:solidFill>
            <a:srgbClr val="84786B"/>
          </a:solidFill>
          <a:ln w="9525">
            <a:noFill/>
            <a:round/>
            <a:headEnd/>
            <a:tailEnd/>
          </a:ln>
        </p:spPr>
        <p:txBody>
          <a:bodyPr>
            <a:prstTxWarp prst="textNoShape">
              <a:avLst/>
            </a:prstTxWarp>
          </a:bodyPr>
          <a:lstStyle/>
          <a:p>
            <a:pPr eaLnBrk="1" hangingPunct="1">
              <a:spcBef>
                <a:spcPct val="25000"/>
              </a:spcBef>
            </a:pPr>
            <a:r>
              <a:rPr lang="en-US" sz="2800" b="1">
                <a:cs typeface="Arial" pitchFamily="-103" charset="0"/>
              </a:rPr>
              <a:t>  </a:t>
            </a:r>
          </a:p>
        </p:txBody>
      </p:sp>
      <p:pic>
        <p:nvPicPr>
          <p:cNvPr id="6" name="Picture 5"/>
          <p:cNvPicPr>
            <a:picLocks noChangeAspect="1"/>
          </p:cNvPicPr>
          <p:nvPr/>
        </p:nvPicPr>
        <p:blipFill>
          <a:blip r:embed="rId3" cstate="print"/>
          <a:stretch>
            <a:fillRect/>
          </a:stretch>
        </p:blipFill>
        <p:spPr>
          <a:xfrm>
            <a:off x="7308159" y="138636"/>
            <a:ext cx="1114499" cy="1196777"/>
          </a:xfrm>
          <a:prstGeom prst="rect">
            <a:avLst/>
          </a:prstGeom>
          <a:ln w="28575" cap="flat" cmpd="sng" algn="ctr">
            <a:solidFill>
              <a:srgbClr val="8A7769"/>
            </a:solidFill>
            <a:prstDash val="solid"/>
            <a:round/>
            <a:headEnd type="none" w="med" len="med"/>
            <a:tailEnd type="none" w="med" len="med"/>
          </a:ln>
        </p:spPr>
      </p:pic>
    </p:spTree>
    <p:extLst>
      <p:ext uri="{BB962C8B-B14F-4D97-AF65-F5344CB8AC3E}">
        <p14:creationId xmlns:mc="http://schemas.openxmlformats.org/markup-compatibility/2006" xmlns:mv="urn:schemas-microsoft-com:mac:vml" xmlns:p14="http://schemas.microsoft.com/office/powerpoint/2010/main" xmlns="" val="78373780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623049" y="2091836"/>
            <a:ext cx="4855635" cy="2166544"/>
          </a:xfrm>
        </p:spPr>
        <p:txBody>
          <a:bodyPr>
            <a:normAutofit fontScale="90000"/>
          </a:bodyPr>
          <a:lstStyle/>
          <a:p>
            <a:pPr marL="168275" indent="-168275"/>
            <a:r>
              <a:rPr lang="en-US" sz="3600" i="1" dirty="0" smtClean="0">
                <a:solidFill>
                  <a:schemeClr val="tx1"/>
                </a:solidFill>
              </a:rPr>
              <a:t>“That which is painful instructs.”</a:t>
            </a:r>
            <a:r>
              <a:rPr lang="en-US" i="1" dirty="0" smtClean="0"/>
              <a:t/>
            </a:r>
            <a:br>
              <a:rPr lang="en-US" i="1" dirty="0" smtClean="0"/>
            </a:br>
            <a:r>
              <a:rPr lang="en-US" sz="3200" i="1" dirty="0" smtClean="0"/>
              <a:t>					</a:t>
            </a:r>
            <a:r>
              <a:rPr lang="en-US" sz="2000" i="1" dirty="0" smtClean="0">
                <a:solidFill>
                  <a:schemeClr val="tx1"/>
                </a:solidFill>
              </a:rPr>
              <a:t>– </a:t>
            </a:r>
            <a:r>
              <a:rPr lang="en-US" sz="2000" dirty="0" smtClean="0">
                <a:solidFill>
                  <a:schemeClr val="tx1"/>
                </a:solidFill>
              </a:rPr>
              <a:t>Benjamin Franklin</a:t>
            </a:r>
            <a:r>
              <a:rPr lang="en-US" i="1" dirty="0" smtClean="0"/>
              <a:t/>
            </a:r>
            <a:br>
              <a:rPr lang="en-US" i="1" dirty="0" smtClean="0"/>
            </a:br>
            <a:endParaRPr lang="en-US" i="1" dirty="0" smtClean="0"/>
          </a:p>
        </p:txBody>
      </p:sp>
      <p:pic>
        <p:nvPicPr>
          <p:cNvPr id="15364" name="Picture 2" descr="http://img2.wikia.nocookie.net/__cb20130831194030/epicrapbattlesofhistory/images/d/d6/Benfranklin-1-.jpg"/>
          <p:cNvPicPr>
            <a:picLocks noChangeAspect="1" noChangeArrowheads="1"/>
          </p:cNvPicPr>
          <p:nvPr/>
        </p:nvPicPr>
        <p:blipFill>
          <a:blip r:embed="rId2" cstate="email">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899669" y="1553340"/>
            <a:ext cx="2520693" cy="283578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 val="2891244728"/>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b="1" dirty="0" smtClean="0"/>
              <a:t>Check In</a:t>
            </a:r>
            <a:r>
              <a:rPr lang="en-CA" dirty="0" smtClean="0"/>
              <a:t> Before Your New Team Members </a:t>
            </a:r>
            <a:r>
              <a:rPr lang="en-CA" b="1" dirty="0" smtClean="0"/>
              <a:t>Check Out</a:t>
            </a:r>
            <a:r>
              <a:rPr lang="en-CA" dirty="0" smtClean="0"/>
              <a:t>!</a:t>
            </a:r>
            <a:endParaRPr lang="en-CA" dirty="0"/>
          </a:p>
        </p:txBody>
      </p:sp>
      <p:sp>
        <p:nvSpPr>
          <p:cNvPr id="3" name="Content Placeholder 2"/>
          <p:cNvSpPr>
            <a:spLocks noGrp="1"/>
          </p:cNvSpPr>
          <p:nvPr>
            <p:ph idx="1"/>
          </p:nvPr>
        </p:nvSpPr>
        <p:spPr>
          <a:xfrm>
            <a:off x="457200" y="1600201"/>
            <a:ext cx="8889896" cy="725100"/>
          </a:xfrm>
        </p:spPr>
        <p:txBody>
          <a:bodyPr/>
          <a:lstStyle/>
          <a:p>
            <a:pPr>
              <a:spcBef>
                <a:spcPts val="2000"/>
              </a:spcBef>
            </a:pPr>
            <a:r>
              <a:rPr lang="en-US" sz="2800" b="1" dirty="0"/>
              <a:t>Managers</a:t>
            </a:r>
            <a:r>
              <a:rPr lang="en-US" sz="2800" dirty="0"/>
              <a:t> play an </a:t>
            </a:r>
            <a:r>
              <a:rPr lang="en-US" sz="2800" b="1" dirty="0"/>
              <a:t>important </a:t>
            </a:r>
            <a:r>
              <a:rPr lang="en-US" sz="2800" b="1" dirty="0" smtClean="0"/>
              <a:t>role </a:t>
            </a:r>
            <a:r>
              <a:rPr lang="en-US" sz="2800" dirty="0" smtClean="0"/>
              <a:t>in </a:t>
            </a:r>
            <a:r>
              <a:rPr lang="en-US" sz="2800" dirty="0" err="1" smtClean="0"/>
              <a:t>Onboarding</a:t>
            </a:r>
            <a:endParaRPr lang="en-US" sz="2800" dirty="0" smtClean="0"/>
          </a:p>
          <a:p>
            <a:endParaRPr lang="en-CA" dirty="0"/>
          </a:p>
        </p:txBody>
      </p:sp>
      <p:pic>
        <p:nvPicPr>
          <p:cNvPr id="637954" name="Picture 2" descr="http://unsane.info/wp-content/uploads/2013/07/iStock-Manager.jpg"/>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4351895" y="3634394"/>
            <a:ext cx="4286250" cy="2543175"/>
          </a:xfrm>
          <a:prstGeom prst="rect">
            <a:avLst/>
          </a:prstGeom>
          <a:noFill/>
        </p:spPr>
      </p:pic>
      <p:sp>
        <p:nvSpPr>
          <p:cNvPr id="5" name="TextBox 4"/>
          <p:cNvSpPr txBox="1"/>
          <p:nvPr/>
        </p:nvSpPr>
        <p:spPr>
          <a:xfrm>
            <a:off x="476225" y="2353315"/>
            <a:ext cx="4136627" cy="3539431"/>
          </a:xfrm>
          <a:prstGeom prst="rect">
            <a:avLst/>
          </a:prstGeom>
          <a:noFill/>
        </p:spPr>
        <p:txBody>
          <a:bodyPr wrap="square" rtlCol="0">
            <a:spAutoFit/>
          </a:bodyPr>
          <a:lstStyle/>
          <a:p>
            <a:pPr marL="346075" indent="-346075">
              <a:buFont typeface="Wingdings" charset="2"/>
              <a:buChar char="§"/>
            </a:pPr>
            <a:r>
              <a:rPr lang="en-US" sz="2800" dirty="0" smtClean="0"/>
              <a:t>By scheduling regular and on-going “</a:t>
            </a:r>
            <a:r>
              <a:rPr lang="en-US" sz="2800" b="1" dirty="0" smtClean="0"/>
              <a:t>check in</a:t>
            </a:r>
            <a:r>
              <a:rPr lang="en-US" sz="2800" dirty="0" smtClean="0"/>
              <a:t>”</a:t>
            </a:r>
            <a:r>
              <a:rPr lang="en-US" sz="2800" b="1" dirty="0" smtClean="0"/>
              <a:t> </a:t>
            </a:r>
            <a:r>
              <a:rPr lang="en-US" sz="2800" dirty="0" smtClean="0"/>
              <a:t>meetings with each New Hire, the organization’s </a:t>
            </a:r>
            <a:r>
              <a:rPr lang="en-US" sz="2800" b="1" dirty="0" smtClean="0"/>
              <a:t>commitment to </a:t>
            </a:r>
            <a:br>
              <a:rPr lang="en-US" sz="2800" b="1" dirty="0" smtClean="0"/>
            </a:br>
            <a:r>
              <a:rPr lang="en-US" sz="2800" b="1" dirty="0" smtClean="0"/>
              <a:t>their success</a:t>
            </a:r>
            <a:r>
              <a:rPr lang="en-US" sz="2800" dirty="0" smtClean="0"/>
              <a:t> is </a:t>
            </a:r>
            <a:br>
              <a:rPr lang="en-US" sz="2800" dirty="0" smtClean="0"/>
            </a:br>
            <a:r>
              <a:rPr lang="en-US" sz="2800" dirty="0" smtClean="0"/>
              <a:t>reinforced </a:t>
            </a:r>
          </a:p>
        </p:txBody>
      </p:sp>
    </p:spTree>
    <p:extLst>
      <p:ext uri="{BB962C8B-B14F-4D97-AF65-F5344CB8AC3E}">
        <p14:creationId xmlns:mc="http://schemas.openxmlformats.org/markup-compatibility/2006" xmlns:mv="urn:schemas-microsoft-com:mac:vml" xmlns:p14="http://schemas.microsoft.com/office/powerpoint/2010/main" xmlns="" val="386686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t>
            </a:r>
            <a:r>
              <a:rPr lang="en-US" b="1" dirty="0" smtClean="0"/>
              <a:t>Check In</a:t>
            </a:r>
            <a:r>
              <a:rPr lang="en-US" dirty="0" smtClean="0"/>
              <a:t>” Is:</a:t>
            </a:r>
            <a:endParaRPr lang="en-US" dirty="0"/>
          </a:p>
        </p:txBody>
      </p:sp>
      <p:sp>
        <p:nvSpPr>
          <p:cNvPr id="3" name="Content Placeholder 2"/>
          <p:cNvSpPr>
            <a:spLocks noGrp="1"/>
          </p:cNvSpPr>
          <p:nvPr>
            <p:ph idx="1"/>
          </p:nvPr>
        </p:nvSpPr>
        <p:spPr>
          <a:xfrm>
            <a:off x="961438" y="1600200"/>
            <a:ext cx="7666650" cy="4525963"/>
          </a:xfrm>
        </p:spPr>
        <p:txBody>
          <a:bodyPr/>
          <a:lstStyle/>
          <a:p>
            <a:pPr marL="0" indent="0">
              <a:buNone/>
            </a:pPr>
            <a:r>
              <a:rPr lang="en-US" dirty="0" smtClean="0"/>
              <a:t>An opportunity to gain a </a:t>
            </a:r>
            <a:r>
              <a:rPr lang="en-US" b="1" dirty="0" smtClean="0"/>
              <a:t>practical insight </a:t>
            </a:r>
            <a:r>
              <a:rPr lang="en-US" dirty="0" smtClean="0"/>
              <a:t>into a new team members </a:t>
            </a:r>
            <a:r>
              <a:rPr lang="en-US" b="1" dirty="0" smtClean="0"/>
              <a:t>job satisfaction</a:t>
            </a:r>
            <a:r>
              <a:rPr lang="en-US" sz="2800" dirty="0" smtClean="0"/>
              <a:t> (or lack)</a:t>
            </a:r>
            <a:r>
              <a:rPr lang="en-US" dirty="0" smtClean="0"/>
              <a:t>, engagement, and retain-ability, </a:t>
            </a:r>
            <a:r>
              <a:rPr lang="en-US" b="1" dirty="0"/>
              <a:t>b</a:t>
            </a:r>
            <a:r>
              <a:rPr lang="en-US" b="1" dirty="0" smtClean="0"/>
              <a:t>efore</a:t>
            </a:r>
            <a:r>
              <a:rPr lang="en-US" dirty="0" smtClean="0"/>
              <a:t> they </a:t>
            </a:r>
            <a:r>
              <a:rPr lang="en-US" b="1" dirty="0" smtClean="0"/>
              <a:t>sour</a:t>
            </a:r>
            <a:r>
              <a:rPr lang="en-US" dirty="0" smtClean="0"/>
              <a:t> about the job and </a:t>
            </a:r>
            <a:r>
              <a:rPr lang="en-US" b="1" dirty="0" smtClean="0"/>
              <a:t>leave</a:t>
            </a:r>
            <a:endParaRPr lang="en-US"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clrChange>
              <a:clrFrom>
                <a:srgbClr val="F6EFE5"/>
              </a:clrFrom>
              <a:clrTo>
                <a:srgbClr val="F6EFE5">
                  <a:alpha val="0"/>
                </a:srgbClr>
              </a:clrTo>
            </a:clrChange>
          </a:blip>
          <a:stretch>
            <a:fillRect/>
          </a:stretch>
        </p:blipFill>
        <p:spPr>
          <a:xfrm>
            <a:off x="4294293" y="4547876"/>
            <a:ext cx="5113390" cy="1626988"/>
          </a:xfrm>
          <a:prstGeom prst="rect">
            <a:avLst/>
          </a:prstGeom>
        </p:spPr>
      </p:pic>
      <p:sp>
        <p:nvSpPr>
          <p:cNvPr id="2" name="Title 1"/>
          <p:cNvSpPr>
            <a:spLocks noGrp="1"/>
          </p:cNvSpPr>
          <p:nvPr>
            <p:ph type="title"/>
          </p:nvPr>
        </p:nvSpPr>
        <p:spPr/>
        <p:txBody>
          <a:bodyPr/>
          <a:lstStyle/>
          <a:p>
            <a:r>
              <a:rPr lang="en-CA" dirty="0" smtClean="0"/>
              <a:t>Six “Not-an-Option </a:t>
            </a:r>
            <a:r>
              <a:rPr lang="en-CA" b="1" dirty="0" smtClean="0"/>
              <a:t>Must-Dos</a:t>
            </a:r>
            <a:r>
              <a:rPr lang="en-CA" dirty="0" smtClean="0"/>
              <a:t>”</a:t>
            </a:r>
            <a:endParaRPr lang="en-CA" dirty="0"/>
          </a:p>
        </p:txBody>
      </p:sp>
      <p:sp>
        <p:nvSpPr>
          <p:cNvPr id="3" name="Content Placeholder 2"/>
          <p:cNvSpPr>
            <a:spLocks noGrp="1"/>
          </p:cNvSpPr>
          <p:nvPr>
            <p:ph idx="1"/>
          </p:nvPr>
        </p:nvSpPr>
        <p:spPr/>
        <p:txBody>
          <a:bodyPr/>
          <a:lstStyle/>
          <a:p>
            <a:pPr marL="0" indent="0">
              <a:buNone/>
            </a:pPr>
            <a:r>
              <a:rPr lang="en-US" sz="2800" dirty="0"/>
              <a:t>Check In’s occur:</a:t>
            </a:r>
          </a:p>
          <a:p>
            <a:pPr marL="858838" indent="-512763">
              <a:buFont typeface="Wingdings" charset="2"/>
              <a:buAutoNum type="arabicPlain"/>
            </a:pPr>
            <a:r>
              <a:rPr lang="en-US" sz="2800" dirty="0" smtClean="0"/>
              <a:t>At </a:t>
            </a:r>
            <a:r>
              <a:rPr lang="en-US" sz="2800" dirty="0"/>
              <a:t>the end of the New Hire’s </a:t>
            </a:r>
            <a:r>
              <a:rPr lang="en-US" sz="2800" b="1" i="1" dirty="0"/>
              <a:t>first</a:t>
            </a:r>
            <a:r>
              <a:rPr lang="en-US" sz="2800" b="1" dirty="0"/>
              <a:t> week</a:t>
            </a:r>
            <a:r>
              <a:rPr lang="en-US" sz="2800" dirty="0"/>
              <a:t>.</a:t>
            </a:r>
          </a:p>
          <a:p>
            <a:pPr marL="858838" indent="-512763">
              <a:buFont typeface="Wingdings" charset="2"/>
              <a:buAutoNum type="arabicPlain"/>
            </a:pPr>
            <a:r>
              <a:rPr lang="en-US" sz="2800" dirty="0"/>
              <a:t>At the end of </a:t>
            </a:r>
            <a:r>
              <a:rPr lang="en-US" sz="2800" b="1" dirty="0"/>
              <a:t>second week</a:t>
            </a:r>
            <a:r>
              <a:rPr lang="en-US" sz="2800" dirty="0"/>
              <a:t>. </a:t>
            </a:r>
          </a:p>
          <a:p>
            <a:pPr marL="858838" indent="-512763">
              <a:buFont typeface="Wingdings" charset="2"/>
              <a:buAutoNum type="arabicPlain"/>
            </a:pPr>
            <a:r>
              <a:rPr lang="en-US" sz="2800" dirty="0"/>
              <a:t>At </a:t>
            </a:r>
            <a:r>
              <a:rPr lang="en-US" sz="2800" b="1" dirty="0"/>
              <a:t>one month</a:t>
            </a:r>
          </a:p>
          <a:p>
            <a:pPr marL="858838" indent="-512763">
              <a:buFont typeface="Wingdings" charset="2"/>
              <a:buAutoNum type="arabicPlain"/>
            </a:pPr>
            <a:r>
              <a:rPr lang="en-US" sz="2800" dirty="0"/>
              <a:t>At </a:t>
            </a:r>
            <a:r>
              <a:rPr lang="en-US" sz="2800" b="1" dirty="0"/>
              <a:t>three months </a:t>
            </a:r>
          </a:p>
          <a:p>
            <a:pPr marL="858838" indent="-512763">
              <a:buFont typeface="Wingdings" charset="2"/>
              <a:buAutoNum type="arabicPlain"/>
            </a:pPr>
            <a:r>
              <a:rPr lang="en-US" sz="2800" dirty="0"/>
              <a:t>At </a:t>
            </a:r>
            <a:r>
              <a:rPr lang="en-US" sz="2800" b="1" dirty="0"/>
              <a:t>six months </a:t>
            </a:r>
          </a:p>
          <a:p>
            <a:pPr marL="858838" indent="-512763">
              <a:buFont typeface="Wingdings" charset="2"/>
              <a:buAutoNum type="arabicPlain"/>
            </a:pPr>
            <a:r>
              <a:rPr lang="en-US" sz="2800" dirty="0" smtClean="0"/>
              <a:t>At </a:t>
            </a:r>
            <a:r>
              <a:rPr lang="en-US" sz="2800" b="1" dirty="0" smtClean="0"/>
              <a:t>first anniversary</a:t>
            </a:r>
            <a:endParaRPr lang="en-US" sz="2800" b="1" dirty="0"/>
          </a:p>
          <a:p>
            <a:endParaRPr lang="en-CA" dirty="0"/>
          </a:p>
        </p:txBody>
      </p:sp>
    </p:spTree>
    <p:extLst>
      <p:ext uri="{BB962C8B-B14F-4D97-AF65-F5344CB8AC3E}">
        <p14:creationId xmlns:mc="http://schemas.openxmlformats.org/markup-compatibility/2006" xmlns:mv="urn:schemas-microsoft-com:mac:vml" xmlns:p14="http://schemas.microsoft.com/office/powerpoint/2010/main" xmlns="" val="144313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Feedback</a:t>
            </a:r>
            <a:endParaRPr lang="en-CA" dirty="0"/>
          </a:p>
        </p:txBody>
      </p:sp>
      <p:sp>
        <p:nvSpPr>
          <p:cNvPr id="3" name="Content Placeholder 2"/>
          <p:cNvSpPr>
            <a:spLocks noGrp="1"/>
          </p:cNvSpPr>
          <p:nvPr>
            <p:ph idx="1"/>
          </p:nvPr>
        </p:nvSpPr>
        <p:spPr>
          <a:xfrm>
            <a:off x="606954" y="1456814"/>
            <a:ext cx="7442194" cy="4669349"/>
          </a:xfrm>
        </p:spPr>
        <p:txBody>
          <a:bodyPr>
            <a:normAutofit/>
          </a:bodyPr>
          <a:lstStyle/>
          <a:p>
            <a:pPr marL="0" indent="0">
              <a:buNone/>
            </a:pPr>
            <a:r>
              <a:rPr lang="en-CA" dirty="0" smtClean="0"/>
              <a:t>What would be the value and impact of </a:t>
            </a:r>
            <a:r>
              <a:rPr lang="en-CA" b="1" dirty="0" smtClean="0"/>
              <a:t>systematically checking in with new team members</a:t>
            </a:r>
            <a:r>
              <a:rPr lang="en-CA" dirty="0" smtClean="0"/>
              <a:t> and receiving feedback:</a:t>
            </a:r>
          </a:p>
          <a:p>
            <a:pPr lvl="1">
              <a:buFont typeface="Wingdings" pitchFamily="2" charset="2"/>
              <a:buChar char="§"/>
            </a:pPr>
            <a:r>
              <a:rPr lang="en-CA" sz="2800" dirty="0" smtClean="0"/>
              <a:t>From </a:t>
            </a:r>
            <a:r>
              <a:rPr lang="en-CA" sz="2800" b="1" dirty="0" smtClean="0"/>
              <a:t>co-workers</a:t>
            </a:r>
          </a:p>
          <a:p>
            <a:pPr lvl="1">
              <a:buFont typeface="Wingdings" pitchFamily="2" charset="2"/>
              <a:buChar char="§"/>
            </a:pPr>
            <a:r>
              <a:rPr lang="en-CA" sz="2800" dirty="0" smtClean="0"/>
              <a:t>And checklist information </a:t>
            </a:r>
            <a:br>
              <a:rPr lang="en-CA" sz="2800" dirty="0" smtClean="0"/>
            </a:br>
            <a:r>
              <a:rPr lang="en-CA" sz="2800" dirty="0" smtClean="0"/>
              <a:t>from Mentor </a:t>
            </a:r>
            <a:r>
              <a:rPr lang="en-CA" dirty="0" smtClean="0"/>
              <a:t>(for 1 weeks, </a:t>
            </a:r>
            <a:br>
              <a:rPr lang="en-CA" dirty="0" smtClean="0"/>
            </a:br>
            <a:r>
              <a:rPr lang="en-CA" dirty="0" smtClean="0"/>
              <a:t>2 weeks, 1 month, and </a:t>
            </a:r>
            <a:br>
              <a:rPr lang="en-CA" dirty="0" smtClean="0"/>
            </a:br>
            <a:r>
              <a:rPr lang="en-CA" dirty="0" smtClean="0"/>
              <a:t>3 months check in’s)</a:t>
            </a:r>
          </a:p>
        </p:txBody>
      </p:sp>
      <p:pic>
        <p:nvPicPr>
          <p:cNvPr id="5" name="Picture 4"/>
          <p:cNvPicPr>
            <a:picLocks noChangeAspect="1"/>
          </p:cNvPicPr>
          <p:nvPr/>
        </p:nvPicPr>
        <p:blipFill>
          <a:blip r:embed="rId2" cstate="print"/>
          <a:srcRect l="7754" t="6040" r="10860" b="5329"/>
          <a:stretch>
            <a:fillRect/>
          </a:stretch>
        </p:blipFill>
        <p:spPr>
          <a:xfrm>
            <a:off x="6321663" y="3389894"/>
            <a:ext cx="2168488" cy="3053707"/>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126828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2133600" y="3361879"/>
            <a:ext cx="6553200" cy="2764284"/>
          </a:xfrm>
        </p:spPr>
        <p:txBody>
          <a:bodyPr/>
          <a:lstStyle/>
          <a:p>
            <a:pPr marL="122238" indent="-122238">
              <a:buFont typeface="Arial" panose="020B0604020202020204" pitchFamily="34" charset="0"/>
              <a:buNone/>
            </a:pPr>
            <a:r>
              <a:rPr lang="en-US" sz="3600" i="1" dirty="0" smtClean="0"/>
              <a:t>“A complaint is a </a:t>
            </a:r>
            <a:r>
              <a:rPr lang="en-US" sz="3600" b="1" i="1" dirty="0" smtClean="0"/>
              <a:t>gift</a:t>
            </a:r>
            <a:r>
              <a:rPr lang="en-US" sz="3600" i="1" dirty="0" smtClean="0"/>
              <a:t>, </a:t>
            </a:r>
            <a:br>
              <a:rPr lang="en-US" sz="3600" i="1" dirty="0" smtClean="0"/>
            </a:br>
            <a:r>
              <a:rPr lang="en-US" sz="3600" i="1" dirty="0" smtClean="0"/>
              <a:t>and every day is </a:t>
            </a:r>
            <a:r>
              <a:rPr lang="en-US" sz="3600" b="1" i="1" dirty="0" smtClean="0"/>
              <a:t>Christmas</a:t>
            </a:r>
            <a:r>
              <a:rPr lang="en-US" sz="3600" i="1" dirty="0" smtClean="0"/>
              <a:t>.”</a:t>
            </a:r>
          </a:p>
          <a:p>
            <a:pPr marL="122238" indent="-122238">
              <a:buFont typeface="Arial" panose="020B0604020202020204" pitchFamily="34" charset="0"/>
              <a:buNone/>
            </a:pPr>
            <a:r>
              <a:rPr lang="en-US" sz="2000" dirty="0" smtClean="0"/>
              <a:t>							– Matt Winter</a:t>
            </a:r>
            <a:r>
              <a:rPr lang="en-US" sz="1800" dirty="0" smtClean="0"/>
              <a:t>, CEO, Allstate</a:t>
            </a:r>
          </a:p>
        </p:txBody>
      </p:sp>
      <p:pic>
        <p:nvPicPr>
          <p:cNvPr id="10244" name="Picture 2" descr="http://www.drivingretention.com/wp-content/uploads/2013/03/FeedbackGift.jpg"/>
          <p:cNvPicPr>
            <a:picLocks noChangeAspect="1" noChangeArrowheads="1"/>
          </p:cNvPicPr>
          <p:nvPr/>
        </p:nvPicPr>
        <p:blipFill>
          <a:blip r:embed="rId2" cstate="email">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2222386" y="490367"/>
            <a:ext cx="3577656" cy="268324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 val="1526468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5526" y="1810327"/>
            <a:ext cx="6003637" cy="1200329"/>
          </a:xfrm>
          <a:prstGeom prst="rect">
            <a:avLst/>
          </a:prstGeom>
          <a:noFill/>
        </p:spPr>
        <p:txBody>
          <a:bodyPr wrap="square" rtlCol="0">
            <a:spAutoFit/>
          </a:bodyPr>
          <a:lstStyle/>
          <a:p>
            <a:r>
              <a:rPr lang="en-CA" sz="3600" dirty="0" smtClean="0"/>
              <a:t>Do you know your </a:t>
            </a:r>
            <a:r>
              <a:rPr lang="en-CA" sz="3600" b="1" dirty="0" smtClean="0"/>
              <a:t>year one turnover rate</a:t>
            </a:r>
            <a:r>
              <a:rPr lang="en-CA" sz="3600" dirty="0" smtClean="0"/>
              <a:t>?</a:t>
            </a:r>
            <a:endParaRPr lang="en-CA" sz="3600" dirty="0"/>
          </a:p>
        </p:txBody>
      </p:sp>
    </p:spTree>
    <p:extLst>
      <p:ext uri="{BB962C8B-B14F-4D97-AF65-F5344CB8AC3E}">
        <p14:creationId xmlns:mc="http://schemas.openxmlformats.org/markup-compatibility/2006" xmlns:mv="urn:schemas-microsoft-com:mac:vml" xmlns:p14="http://schemas.microsoft.com/office/powerpoint/2010/main" xmlns="" val="263692516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In Benefits</a:t>
            </a:r>
            <a:endParaRPr lang="en-US" dirty="0"/>
          </a:p>
        </p:txBody>
      </p:sp>
      <p:sp>
        <p:nvSpPr>
          <p:cNvPr id="3" name="Content Placeholder 2"/>
          <p:cNvSpPr>
            <a:spLocks noGrp="1"/>
          </p:cNvSpPr>
          <p:nvPr>
            <p:ph idx="1"/>
          </p:nvPr>
        </p:nvSpPr>
        <p:spPr/>
        <p:txBody>
          <a:bodyPr/>
          <a:lstStyle/>
          <a:p>
            <a:pPr>
              <a:buNone/>
            </a:pPr>
            <a:r>
              <a:rPr lang="en-US" dirty="0" smtClean="0"/>
              <a:t>From New Hires such as:</a:t>
            </a:r>
          </a:p>
          <a:p>
            <a:pPr marL="803275" lvl="1" indent="-346075">
              <a:spcBef>
                <a:spcPts val="2000"/>
              </a:spcBef>
              <a:buFont typeface="Wingdings" charset="2"/>
              <a:buChar char="§"/>
            </a:pPr>
            <a:r>
              <a:rPr lang="en-US" sz="2800" dirty="0" smtClean="0"/>
              <a:t>Have you </a:t>
            </a:r>
            <a:r>
              <a:rPr lang="en-US" sz="2800" b="1" dirty="0" smtClean="0"/>
              <a:t>met the administrators</a:t>
            </a:r>
            <a:r>
              <a:rPr lang="en-US" i="1" dirty="0" smtClean="0"/>
              <a:t> (1 week)</a:t>
            </a:r>
          </a:p>
          <a:p>
            <a:pPr marL="803275" lvl="1" indent="-346075">
              <a:spcBef>
                <a:spcPts val="2000"/>
              </a:spcBef>
              <a:buFont typeface="Wingdings" charset="2"/>
              <a:buChar char="§"/>
            </a:pPr>
            <a:r>
              <a:rPr lang="en-US" sz="2800" dirty="0" smtClean="0"/>
              <a:t>Is your </a:t>
            </a:r>
            <a:r>
              <a:rPr lang="en-US" sz="2800" b="1" dirty="0" smtClean="0"/>
              <a:t>Mentor helpful </a:t>
            </a:r>
            <a:r>
              <a:rPr lang="en-US" sz="2800" dirty="0" smtClean="0"/>
              <a:t>in getting comfortable with the routine?</a:t>
            </a:r>
            <a:r>
              <a:rPr lang="en-US" i="1" dirty="0" smtClean="0"/>
              <a:t> (1 week and 2 weeks)</a:t>
            </a:r>
            <a:endParaRPr lang="en-US" i="1" dirty="0"/>
          </a:p>
        </p:txBody>
      </p:sp>
      <p:pic>
        <p:nvPicPr>
          <p:cNvPr id="241666" name="Picture 2" descr="http://www.iclipart.com/dodl.php?linklokauth=LzU0MS9tZWRpdW0vYmF0Y2hfMDMvMTIxMDEzX2RzY18xODUwLmpwZywxNDE4MDcyMjM1LDk2LjUzLjUuODIsMCwwLExMXzAsLDFkNjg0YjE5ZGQ1ODhhNTU2YjY2ZGQ5NzY3NzQyOTM0/121013_dsc_1850.jpg"/>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6417285" y="4057106"/>
            <a:ext cx="1924049" cy="1924049"/>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Six Key Questions you need to ask:</a:t>
            </a:r>
            <a:endParaRPr lang="en-CA" dirty="0"/>
          </a:p>
        </p:txBody>
      </p:sp>
      <p:sp>
        <p:nvSpPr>
          <p:cNvPr id="3" name="Content Placeholder 2"/>
          <p:cNvSpPr>
            <a:spLocks noGrp="1"/>
          </p:cNvSpPr>
          <p:nvPr>
            <p:ph idx="1"/>
          </p:nvPr>
        </p:nvSpPr>
        <p:spPr>
          <a:xfrm>
            <a:off x="395054" y="1555810"/>
            <a:ext cx="8412480" cy="4525963"/>
          </a:xfrm>
        </p:spPr>
        <p:txBody>
          <a:bodyPr>
            <a:normAutofit/>
          </a:bodyPr>
          <a:lstStyle/>
          <a:p>
            <a:pPr marL="722313" lvl="1" indent="-514350">
              <a:buFont typeface="Wingdings" charset="2"/>
              <a:buAutoNum type="arabicPlain"/>
            </a:pPr>
            <a:r>
              <a:rPr lang="en-US" sz="2800" dirty="0"/>
              <a:t>Are your </a:t>
            </a:r>
            <a:r>
              <a:rPr lang="en-US" sz="2800" b="1" dirty="0"/>
              <a:t>co-workers friendly </a:t>
            </a:r>
            <a:r>
              <a:rPr lang="en-US" sz="2800" dirty="0"/>
              <a:t>toward you?</a:t>
            </a:r>
            <a:r>
              <a:rPr lang="en-US" i="1" dirty="0"/>
              <a:t> (all)</a:t>
            </a:r>
          </a:p>
          <a:p>
            <a:pPr marL="722313" lvl="1" indent="-514350">
              <a:buFont typeface="Wingdings" charset="2"/>
              <a:buAutoNum type="arabicPlain"/>
            </a:pPr>
            <a:r>
              <a:rPr lang="en-US" sz="2800" dirty="0"/>
              <a:t>Do you </a:t>
            </a:r>
            <a:r>
              <a:rPr lang="en-US" sz="2800" b="1" dirty="0"/>
              <a:t>feel welcome </a:t>
            </a:r>
            <a:r>
              <a:rPr lang="en-US" sz="2800" dirty="0"/>
              <a:t>here?</a:t>
            </a:r>
            <a:r>
              <a:rPr lang="en-US" i="1" dirty="0"/>
              <a:t> (all)</a:t>
            </a:r>
          </a:p>
          <a:p>
            <a:pPr marL="722313" lvl="1" indent="-514350">
              <a:buFont typeface="Wingdings" charset="2"/>
              <a:buAutoNum type="arabicPlain"/>
            </a:pPr>
            <a:r>
              <a:rPr lang="en-US" sz="2800" dirty="0"/>
              <a:t>What do you </a:t>
            </a:r>
            <a:r>
              <a:rPr lang="en-US" sz="2800" b="1" dirty="0"/>
              <a:t>enjoy most </a:t>
            </a:r>
            <a:r>
              <a:rPr lang="en-US" sz="2800" dirty="0"/>
              <a:t>about working here? </a:t>
            </a:r>
            <a:r>
              <a:rPr lang="en-US" i="1" dirty="0"/>
              <a:t>(all)</a:t>
            </a:r>
          </a:p>
          <a:p>
            <a:pPr marL="722313" lvl="1" indent="-514350">
              <a:buFont typeface="Wingdings" charset="2"/>
              <a:buAutoNum type="arabicPlain"/>
            </a:pPr>
            <a:r>
              <a:rPr lang="en-US" sz="2800" dirty="0"/>
              <a:t>Do you have the </a:t>
            </a:r>
            <a:r>
              <a:rPr lang="en-US" sz="2800" b="1" dirty="0"/>
              <a:t>supplies and equipment </a:t>
            </a:r>
            <a:r>
              <a:rPr lang="en-US" sz="2800" dirty="0"/>
              <a:t>you need to do your job? </a:t>
            </a:r>
            <a:r>
              <a:rPr lang="en-US" i="1" dirty="0"/>
              <a:t>(1 month and beyond) </a:t>
            </a:r>
          </a:p>
          <a:p>
            <a:pPr marL="722313" lvl="1" indent="-514350">
              <a:buFont typeface="Wingdings" charset="2"/>
              <a:buAutoNum type="arabicPlain"/>
            </a:pPr>
            <a:r>
              <a:rPr lang="en-US" sz="2800" dirty="0"/>
              <a:t>Have you had the </a:t>
            </a:r>
            <a:r>
              <a:rPr lang="en-US" sz="2800" b="1" dirty="0"/>
              <a:t>training you need </a:t>
            </a:r>
            <a:r>
              <a:rPr lang="en-US" sz="2800" dirty="0"/>
              <a:t>to do you job better?</a:t>
            </a:r>
            <a:r>
              <a:rPr lang="en-US" i="1" dirty="0"/>
              <a:t> (3 months and beyond) </a:t>
            </a:r>
          </a:p>
          <a:p>
            <a:pPr marL="722313" lvl="1" indent="-514350">
              <a:buFont typeface="Wingdings" charset="2"/>
              <a:buAutoNum type="arabicPlain"/>
            </a:pPr>
            <a:r>
              <a:rPr lang="en-US" sz="2800" dirty="0"/>
              <a:t>How can I </a:t>
            </a:r>
            <a:r>
              <a:rPr lang="en-US" sz="2800" b="1" dirty="0"/>
              <a:t>help you </a:t>
            </a:r>
            <a:r>
              <a:rPr lang="en-US" sz="2800" dirty="0"/>
              <a:t>do your job better?</a:t>
            </a:r>
            <a:r>
              <a:rPr lang="en-US" i="1" dirty="0"/>
              <a:t> (all) </a:t>
            </a:r>
          </a:p>
        </p:txBody>
      </p:sp>
    </p:spTree>
    <p:extLst>
      <p:ext uri="{BB962C8B-B14F-4D97-AF65-F5344CB8AC3E}">
        <p14:creationId xmlns:mc="http://schemas.openxmlformats.org/markup-compatibility/2006" xmlns:mv="urn:schemas-microsoft-com:mac:vml" xmlns:p14="http://schemas.microsoft.com/office/powerpoint/2010/main" xmlns="" val="173860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Content Placeholder 2"/>
          <p:cNvSpPr>
            <a:spLocks noGrp="1"/>
          </p:cNvSpPr>
          <p:nvPr>
            <p:ph idx="1"/>
          </p:nvPr>
        </p:nvSpPr>
        <p:spPr>
          <a:xfrm>
            <a:off x="569603" y="3483280"/>
            <a:ext cx="8117197" cy="2642883"/>
          </a:xfrm>
        </p:spPr>
        <p:txBody>
          <a:bodyPr>
            <a:normAutofit/>
          </a:bodyPr>
          <a:lstStyle/>
          <a:p>
            <a:pPr marL="0" indent="0" algn="ctr">
              <a:buNone/>
            </a:pPr>
            <a:r>
              <a:rPr lang="en-CA" sz="3600" dirty="0" smtClean="0">
                <a:ea typeface="ＭＳ Ｐゴシック" pitchFamily="34" charset="-128"/>
              </a:rPr>
              <a:t>Relationships with Residents from Staff who stay and care… Matters!</a:t>
            </a:r>
          </a:p>
        </p:txBody>
      </p:sp>
      <p:pic>
        <p:nvPicPr>
          <p:cNvPr id="4" name="Picture 3"/>
          <p:cNvPicPr>
            <a:picLocks noChangeAspect="1"/>
          </p:cNvPicPr>
          <p:nvPr/>
        </p:nvPicPr>
        <p:blipFill>
          <a:blip r:embed="rId2" cstate="print"/>
          <a:stretch>
            <a:fillRect/>
          </a:stretch>
        </p:blipFill>
        <p:spPr>
          <a:xfrm>
            <a:off x="4898128" y="573716"/>
            <a:ext cx="3627245" cy="2676101"/>
          </a:xfrm>
          <a:prstGeom prst="rect">
            <a:avLst/>
          </a:prstGeom>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estionMark.jpg"/>
          <p:cNvPicPr>
            <a:picLocks noChangeAspect="1"/>
          </p:cNvPicPr>
          <p:nvPr/>
        </p:nvPicPr>
        <p:blipFill>
          <a:blip r:embed="rId2" cstate="print"/>
          <a:stretch>
            <a:fillRect/>
          </a:stretch>
        </p:blipFill>
        <p:spPr>
          <a:xfrm>
            <a:off x="2208362" y="690504"/>
            <a:ext cx="5063706" cy="5524043"/>
          </a:xfrm>
          <a:prstGeom prst="rect">
            <a:avLst/>
          </a:prstGeom>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9920" y="327504"/>
            <a:ext cx="7772400" cy="1470025"/>
          </a:xfrm>
        </p:spPr>
        <p:txBody>
          <a:bodyPr/>
          <a:lstStyle/>
          <a:p>
            <a:pPr algn="ctr"/>
            <a:r>
              <a:rPr lang="en-US" sz="9600" dirty="0" smtClean="0"/>
              <a:t>The End</a:t>
            </a:r>
            <a:endParaRPr lang="en-US" sz="9600" dirty="0"/>
          </a:p>
        </p:txBody>
      </p:sp>
      <p:pic>
        <p:nvPicPr>
          <p:cNvPr id="6" name="Picture 5" descr="elephant.jpg"/>
          <p:cNvPicPr>
            <a:picLocks noChangeAspect="1"/>
          </p:cNvPicPr>
          <p:nvPr/>
        </p:nvPicPr>
        <p:blipFill>
          <a:blip r:embed="rId2" cstate="print"/>
          <a:stretch>
            <a:fillRect/>
          </a:stretch>
        </p:blipFill>
        <p:spPr>
          <a:xfrm>
            <a:off x="1853240" y="1742535"/>
            <a:ext cx="5530972" cy="452534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CA" dirty="0" smtClean="0"/>
              <a:t>Typical First Year LTC Turnover Rate</a:t>
            </a:r>
            <a:endParaRPr lang="en-US" dirty="0"/>
          </a:p>
        </p:txBody>
      </p:sp>
      <p:sp>
        <p:nvSpPr>
          <p:cNvPr id="3" name="Content Placeholder 2"/>
          <p:cNvSpPr>
            <a:spLocks noGrp="1"/>
          </p:cNvSpPr>
          <p:nvPr>
            <p:ph idx="1"/>
          </p:nvPr>
        </p:nvSpPr>
        <p:spPr>
          <a:xfrm>
            <a:off x="457200" y="2276669"/>
            <a:ext cx="8229600" cy="3849494"/>
          </a:xfrm>
        </p:spPr>
        <p:txBody>
          <a:bodyPr>
            <a:normAutofit/>
          </a:bodyPr>
          <a:lstStyle/>
          <a:p>
            <a:pPr marL="0" indent="0" algn="ctr">
              <a:buNone/>
            </a:pPr>
            <a:r>
              <a:rPr lang="en-CA" sz="8000" dirty="0" smtClean="0"/>
              <a:t>60-180%</a:t>
            </a:r>
            <a:endParaRPr lang="en-US" sz="8000" dirty="0"/>
          </a:p>
        </p:txBody>
      </p:sp>
    </p:spTree>
    <p:extLst>
      <p:ext uri="{BB962C8B-B14F-4D97-AF65-F5344CB8AC3E}">
        <p14:creationId xmlns:mc="http://schemas.openxmlformats.org/markup-compatibility/2006" xmlns:mv="urn:schemas-microsoft-com:mac:vml" xmlns:p14="http://schemas.microsoft.com/office/powerpoint/2010/main" xmlns="" val="12356859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Tracking First Year Turnover </a:t>
            </a:r>
            <a:br>
              <a:rPr lang="en-US" dirty="0" smtClean="0"/>
            </a:br>
            <a:r>
              <a:rPr lang="en-US" dirty="0" smtClean="0"/>
              <a:t>Can Be Eye Opening</a:t>
            </a:r>
            <a:endParaRPr lang="en-US" dirty="0"/>
          </a:p>
        </p:txBody>
      </p:sp>
      <p:graphicFrame>
        <p:nvGraphicFramePr>
          <p:cNvPr id="4" name="Content Placeholder 3"/>
          <p:cNvGraphicFramePr>
            <a:graphicFrameLocks noGrp="1"/>
          </p:cNvGraphicFramePr>
          <p:nvPr>
            <p:ph idx="1"/>
            <p:extLst/>
          </p:nvPr>
        </p:nvGraphicFramePr>
        <p:xfrm>
          <a:off x="1898780" y="2926702"/>
          <a:ext cx="5715000" cy="30781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mc="http://schemas.openxmlformats.org/markup-compatibility/2006" xmlns:mv="urn:schemas-microsoft-com:mac:vml" xmlns:p14="http://schemas.microsoft.com/office/powerpoint/2010/main" xmlns="" val="1861279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The First Year Turnover</a:t>
            </a:r>
            <a:br>
              <a:rPr lang="en-US" dirty="0" smtClean="0"/>
            </a:br>
            <a:r>
              <a:rPr lang="en-US" dirty="0" smtClean="0"/>
              <a:t>Hidden Challenge</a:t>
            </a:r>
            <a:endParaRPr lang="en-US" dirty="0"/>
          </a:p>
        </p:txBody>
      </p:sp>
      <p:graphicFrame>
        <p:nvGraphicFramePr>
          <p:cNvPr id="4" name="Content Placeholder 3"/>
          <p:cNvGraphicFramePr>
            <a:graphicFrameLocks noGrp="1"/>
          </p:cNvGraphicFramePr>
          <p:nvPr>
            <p:ph idx="1"/>
          </p:nvPr>
        </p:nvGraphicFramePr>
        <p:xfrm>
          <a:off x="1600200" y="3048000"/>
          <a:ext cx="5715000" cy="30781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03347" y="1663091"/>
            <a:ext cx="7770928" cy="1200328"/>
          </a:xfrm>
          <a:prstGeom prst="rect">
            <a:avLst/>
          </a:prstGeom>
          <a:noFill/>
        </p:spPr>
        <p:txBody>
          <a:bodyPr wrap="square" rtlCol="0">
            <a:spAutoFit/>
          </a:bodyPr>
          <a:lstStyle/>
          <a:p>
            <a:pPr marL="342900" indent="-342900">
              <a:buFont typeface="Wingdings" charset="2"/>
              <a:buChar char="§"/>
            </a:pPr>
            <a:r>
              <a:rPr lang="en-US" dirty="0" smtClean="0"/>
              <a:t>A facility may have an overall turnover of 40% and feel good</a:t>
            </a:r>
          </a:p>
          <a:p>
            <a:pPr marL="342900" indent="-342900">
              <a:buFont typeface="Wingdings" charset="2"/>
              <a:buChar char="§"/>
            </a:pPr>
            <a:r>
              <a:rPr lang="en-US" dirty="0" smtClean="0"/>
              <a:t>But there may be a hidden challenge. For example…</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10808672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Calculate First Year Short-Term Turnover</a:t>
            </a:r>
            <a:endParaRPr lang="en-US" dirty="0"/>
          </a:p>
        </p:txBody>
      </p:sp>
      <p:graphicFrame>
        <p:nvGraphicFramePr>
          <p:cNvPr id="4" name="Content Placeholder 3"/>
          <p:cNvGraphicFramePr>
            <a:graphicFrameLocks noGrp="1"/>
          </p:cNvGraphicFramePr>
          <p:nvPr>
            <p:ph idx="1"/>
            <p:extLst/>
          </p:nvPr>
        </p:nvGraphicFramePr>
        <p:xfrm>
          <a:off x="2132045" y="3010757"/>
          <a:ext cx="5715000" cy="30781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01824" y="1417638"/>
            <a:ext cx="8364894"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If a facility with 100 employees hired 40 during the year, the simple turnover percentage would be 40%. </a:t>
            </a:r>
          </a:p>
          <a:p>
            <a:pPr marL="342900" indent="-342900">
              <a:buFont typeface="Arial" panose="020B0604020202020204" pitchFamily="34" charset="0"/>
              <a:buChar char="•"/>
            </a:pPr>
            <a:r>
              <a:rPr lang="en-US" sz="2000" dirty="0" smtClean="0"/>
              <a:t>But, if 80 of the 100 have been with the facility for over 1 year, then the 40 persons hired would have been to fill only 20 positions! </a:t>
            </a:r>
          </a:p>
          <a:p>
            <a:pPr marL="342900" indent="-342900">
              <a:buFont typeface="Arial" panose="020B0604020202020204" pitchFamily="34" charset="0"/>
              <a:buChar char="•"/>
            </a:pPr>
            <a:r>
              <a:rPr lang="en-US" sz="2000" dirty="0" smtClean="0"/>
              <a:t>Effectively, that facility could have up to 200%  short term turnover! </a:t>
            </a:r>
            <a:endParaRPr lang="en-US" sz="2000" dirty="0"/>
          </a:p>
        </p:txBody>
      </p:sp>
    </p:spTree>
    <p:extLst>
      <p:ext uri="{BB962C8B-B14F-4D97-AF65-F5344CB8AC3E}">
        <p14:creationId xmlns:mc="http://schemas.openxmlformats.org/markup-compatibility/2006" xmlns:mv="urn:schemas-microsoft-com:mac:vml" xmlns:p14="http://schemas.microsoft.com/office/powerpoint/2010/main" xmlns="" val="21108726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1895475" y="1600200"/>
            <a:ext cx="72485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CA" sz="2800" b="0" i="0" u="none" strike="noStrike" kern="1200" cap="none" spc="0" normalizeH="0" baseline="0" noProof="0" smtClean="0">
                <a:ln>
                  <a:noFill/>
                </a:ln>
                <a:solidFill>
                  <a:schemeClr val="tx1"/>
                </a:solidFill>
                <a:effectLst/>
                <a:uLnTx/>
                <a:uFillTx/>
                <a:latin typeface="Arial" pitchFamily="34" charset="0"/>
                <a:ea typeface="ＭＳ Ｐゴシック" pitchFamily="42" charset="-128"/>
                <a:cs typeface="Arial" pitchFamily="34" charset="0"/>
              </a:rPr>
              <a:t>You must know your </a:t>
            </a:r>
            <a:r>
              <a:rPr kumimoji="0" lang="en-CA" sz="2800" b="1" i="0" u="none" strike="noStrike" kern="1200" cap="none" spc="0" normalizeH="0" baseline="0" noProof="0" smtClean="0">
                <a:ln>
                  <a:noFill/>
                </a:ln>
                <a:solidFill>
                  <a:schemeClr val="tx1"/>
                </a:solidFill>
                <a:effectLst/>
                <a:uLnTx/>
                <a:uFillTx/>
                <a:latin typeface="Arial" pitchFamily="34" charset="0"/>
                <a:ea typeface="ＭＳ Ｐゴシック" pitchFamily="42" charset="-128"/>
                <a:cs typeface="Arial" pitchFamily="34" charset="0"/>
              </a:rPr>
              <a:t>year one turnover</a:t>
            </a: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CA" sz="2800" b="0" i="0" u="none" strike="noStrike" kern="1200" cap="none" spc="0" normalizeH="0" baseline="0" noProof="0" smtClean="0">
                <a:ln>
                  <a:noFill/>
                </a:ln>
                <a:solidFill>
                  <a:schemeClr val="tx1"/>
                </a:solidFill>
                <a:effectLst/>
                <a:uLnTx/>
                <a:uFillTx/>
                <a:latin typeface="Arial" pitchFamily="34" charset="0"/>
                <a:ea typeface="ＭＳ Ｐゴシック" pitchFamily="42" charset="-128"/>
                <a:cs typeface="Arial" pitchFamily="34" charset="0"/>
              </a:rPr>
              <a:t>Otherwise your </a:t>
            </a:r>
            <a:r>
              <a:rPr kumimoji="0" lang="en-CA" sz="2800" b="1" i="0" u="none" strike="noStrike" kern="1200" cap="none" spc="0" normalizeH="0" baseline="0" noProof="0" smtClean="0">
                <a:ln>
                  <a:noFill/>
                </a:ln>
                <a:solidFill>
                  <a:schemeClr val="tx1"/>
                </a:solidFill>
                <a:effectLst/>
                <a:uLnTx/>
                <a:uFillTx/>
                <a:latin typeface="Arial" pitchFamily="34" charset="0"/>
                <a:ea typeface="ＭＳ Ｐゴシック" pitchFamily="42" charset="-128"/>
                <a:cs typeface="Arial" pitchFamily="34" charset="0"/>
              </a:rPr>
              <a:t>global turnover </a:t>
            </a:r>
            <a:r>
              <a:rPr kumimoji="0" lang="en-CA" sz="2800" b="0" i="0" u="none" strike="noStrike" kern="1200" cap="none" spc="0" normalizeH="0" baseline="0" noProof="0" smtClean="0">
                <a:ln>
                  <a:noFill/>
                </a:ln>
                <a:solidFill>
                  <a:schemeClr val="tx1"/>
                </a:solidFill>
                <a:effectLst/>
                <a:uLnTx/>
                <a:uFillTx/>
                <a:latin typeface="Arial" pitchFamily="34" charset="0"/>
                <a:ea typeface="ＭＳ Ｐゴシック" pitchFamily="42" charset="-128"/>
                <a:cs typeface="Arial" pitchFamily="34" charset="0"/>
              </a:rPr>
              <a:t>rate can be an illusion</a:t>
            </a:r>
            <a:endParaRPr kumimoji="0" lang="en-US" sz="2800" b="0" i="0" u="none" strike="noStrike" kern="1200" cap="none" spc="0" normalizeH="0" baseline="0" noProof="0" dirty="0">
              <a:ln>
                <a:noFill/>
              </a:ln>
              <a:solidFill>
                <a:schemeClr val="tx1"/>
              </a:solidFill>
              <a:effectLst/>
              <a:uLnTx/>
              <a:uFillTx/>
              <a:latin typeface="Arial" pitchFamily="34" charset="0"/>
              <a:ea typeface="ＭＳ Ｐゴシック" pitchFamily="42" charset="-128"/>
              <a:cs typeface="Arial" pitchFamily="34" charset="0"/>
            </a:endParaRPr>
          </a:p>
        </p:txBody>
      </p:sp>
      <p:pic>
        <p:nvPicPr>
          <p:cNvPr id="3" name="Picture 2"/>
          <p:cNvPicPr>
            <a:picLocks noChangeAspect="1"/>
          </p:cNvPicPr>
          <p:nvPr/>
        </p:nvPicPr>
        <p:blipFill>
          <a:blip r:embed="rId2" cstate="print"/>
          <a:srcRect l="12745" t="13376" r="15215" b="11061"/>
          <a:stretch>
            <a:fillRect/>
          </a:stretch>
        </p:blipFill>
        <p:spPr>
          <a:xfrm>
            <a:off x="5347229" y="2936443"/>
            <a:ext cx="2845489" cy="2954802"/>
          </a:xfrm>
          <a:prstGeom prst="rect">
            <a:avLst/>
          </a:prstGeom>
        </p:spPr>
      </p:pic>
      <p:sp>
        <p:nvSpPr>
          <p:cNvPr id="4" name="TextBox 3"/>
          <p:cNvSpPr txBox="1"/>
          <p:nvPr/>
        </p:nvSpPr>
        <p:spPr>
          <a:xfrm>
            <a:off x="672860" y="560718"/>
            <a:ext cx="7703389" cy="707886"/>
          </a:xfrm>
          <a:prstGeom prst="rect">
            <a:avLst/>
          </a:prstGeom>
          <a:noFill/>
        </p:spPr>
        <p:txBody>
          <a:bodyPr wrap="square" rtlCol="0">
            <a:spAutoFit/>
          </a:bodyPr>
          <a:lstStyle/>
          <a:p>
            <a:r>
              <a:rPr lang="en-US" sz="4000" dirty="0" smtClean="0"/>
              <a:t>The bottom line about turnover…</a:t>
            </a:r>
            <a:endParaRPr lang="en-US" sz="4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457200"/>
            <a:ext cx="7772400" cy="1371600"/>
          </a:xfrm>
        </p:spPr>
        <p:txBody>
          <a:bodyPr/>
          <a:lstStyle/>
          <a:p>
            <a:r>
              <a:rPr lang="en-US" dirty="0" smtClean="0"/>
              <a:t>About Greg Efta:</a:t>
            </a:r>
            <a:endParaRPr lang="en-US" dirty="0"/>
          </a:p>
        </p:txBody>
      </p:sp>
      <p:sp>
        <p:nvSpPr>
          <p:cNvPr id="7" name="Subtitle 6"/>
          <p:cNvSpPr>
            <a:spLocks noGrp="1"/>
          </p:cNvSpPr>
          <p:nvPr>
            <p:ph type="subTitle" idx="1"/>
          </p:nvPr>
        </p:nvSpPr>
        <p:spPr>
          <a:xfrm>
            <a:off x="1066800" y="2133600"/>
            <a:ext cx="7086600" cy="3657600"/>
          </a:xfrm>
        </p:spPr>
        <p:txBody>
          <a:bodyPr/>
          <a:lstStyle/>
          <a:p>
            <a:pPr algn="l">
              <a:buFont typeface="Arial" pitchFamily="34" charset="0"/>
              <a:buChar char="•"/>
            </a:pPr>
            <a:r>
              <a:rPr lang="en-US" sz="2400" dirty="0" smtClean="0">
                <a:solidFill>
                  <a:schemeClr val="tx1"/>
                </a:solidFill>
              </a:rPr>
              <a:t>Implementation Specialist at Custom Learning Systems</a:t>
            </a:r>
          </a:p>
          <a:p>
            <a:pPr algn="l">
              <a:buFont typeface="Arial" pitchFamily="34" charset="0"/>
              <a:buChar char="•"/>
            </a:pPr>
            <a:r>
              <a:rPr lang="en-US" sz="2400" dirty="0" smtClean="0">
                <a:solidFill>
                  <a:schemeClr val="tx1"/>
                </a:solidFill>
              </a:rPr>
              <a:t>President of Performance Innovations</a:t>
            </a:r>
          </a:p>
          <a:p>
            <a:pPr algn="l">
              <a:buFont typeface="Arial" pitchFamily="34" charset="0"/>
              <a:buChar char="•"/>
            </a:pPr>
            <a:r>
              <a:rPr lang="en-US" sz="2400" dirty="0" smtClean="0">
                <a:solidFill>
                  <a:schemeClr val="tx1"/>
                </a:solidFill>
              </a:rPr>
              <a:t>Senior Consultant at Maun-Lemke</a:t>
            </a:r>
          </a:p>
          <a:p>
            <a:pPr algn="l">
              <a:buFont typeface="Arial" pitchFamily="34" charset="0"/>
              <a:buChar char="•"/>
            </a:pPr>
            <a:r>
              <a:rPr lang="en-US" sz="2400" dirty="0" smtClean="0">
                <a:solidFill>
                  <a:schemeClr val="tx1"/>
                </a:solidFill>
              </a:rPr>
              <a:t>Co-Founder of The QAPI Gurus</a:t>
            </a:r>
          </a:p>
          <a:p>
            <a:pPr algn="l">
              <a:buFont typeface="Arial" pitchFamily="34" charset="0"/>
              <a:buChar char="•"/>
            </a:pPr>
            <a:r>
              <a:rPr lang="en-US" sz="2400" dirty="0" smtClean="0">
                <a:solidFill>
                  <a:schemeClr val="tx1"/>
                </a:solidFill>
              </a:rPr>
              <a:t>Co-Founder of Social Surge</a:t>
            </a:r>
            <a:endParaRPr lang="en-US" sz="2400" dirty="0">
              <a:solidFill>
                <a:schemeClr val="tx1"/>
              </a:solidFill>
            </a:endParaRPr>
          </a:p>
        </p:txBody>
      </p:sp>
      <p:pic>
        <p:nvPicPr>
          <p:cNvPr id="4" name="Picture 3" descr="Greg Promo Edited.jpg"/>
          <p:cNvPicPr>
            <a:picLocks noChangeAspect="1"/>
          </p:cNvPicPr>
          <p:nvPr/>
        </p:nvPicPr>
        <p:blipFill>
          <a:blip r:embed="rId2" cstate="print"/>
          <a:stretch>
            <a:fillRect/>
          </a:stretch>
        </p:blipFill>
        <p:spPr>
          <a:xfrm>
            <a:off x="7117506" y="536330"/>
            <a:ext cx="1197618" cy="13628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Philosophy Behind Behavioral Interviewing: </a:t>
            </a:r>
            <a:endParaRPr lang="en-US" dirty="0"/>
          </a:p>
        </p:txBody>
      </p:sp>
      <p:sp>
        <p:nvSpPr>
          <p:cNvPr id="3" name="Content Placeholder 2"/>
          <p:cNvSpPr>
            <a:spLocks noGrp="1"/>
          </p:cNvSpPr>
          <p:nvPr>
            <p:ph idx="1"/>
          </p:nvPr>
        </p:nvSpPr>
        <p:spPr>
          <a:xfrm>
            <a:off x="457200" y="1600200"/>
            <a:ext cx="8229600" cy="3244755"/>
          </a:xfrm>
        </p:spPr>
        <p:txBody>
          <a:bodyPr/>
          <a:lstStyle/>
          <a:p>
            <a:pPr marL="169863" indent="-169863">
              <a:buNone/>
            </a:pPr>
            <a:endParaRPr lang="en-US" b="1" dirty="0" smtClean="0"/>
          </a:p>
          <a:p>
            <a:pPr marL="169863" indent="-169863">
              <a:buNone/>
            </a:pPr>
            <a:r>
              <a:rPr lang="en-US" i="1" dirty="0" smtClean="0"/>
              <a:t>“The only predictor of </a:t>
            </a:r>
            <a:r>
              <a:rPr lang="en-US" b="1" i="1" dirty="0" smtClean="0"/>
              <a:t>future</a:t>
            </a:r>
            <a:r>
              <a:rPr lang="en-US" i="1" dirty="0" smtClean="0"/>
              <a:t> behavior,</a:t>
            </a:r>
            <a:br>
              <a:rPr lang="en-US" i="1" dirty="0" smtClean="0"/>
            </a:br>
            <a:r>
              <a:rPr lang="en-US" b="1" i="1" dirty="0" smtClean="0"/>
              <a:t>is</a:t>
            </a:r>
            <a:r>
              <a:rPr lang="en-US" i="1" dirty="0" smtClean="0"/>
              <a:t> </a:t>
            </a:r>
            <a:r>
              <a:rPr lang="en-US" b="1" i="1" dirty="0" smtClean="0"/>
              <a:t>past</a:t>
            </a:r>
            <a:r>
              <a:rPr lang="en-US" i="1" dirty="0" smtClean="0"/>
              <a:t> behavior.”</a:t>
            </a:r>
          </a:p>
        </p:txBody>
      </p:sp>
      <p:pic>
        <p:nvPicPr>
          <p:cNvPr id="322562" name="Picture 2" descr="http://www.ironpatriot.us/wp-content/uploads/2014/05/PastFuture_iStock.jpg"/>
          <p:cNvPicPr>
            <a:picLocks noChangeAspect="1" noChangeArrowheads="1"/>
          </p:cNvPicPr>
          <p:nvPr/>
        </p:nvPicPr>
        <p:blipFill>
          <a:blip r:embed="rId2" cstate="email"/>
          <a:srcRect/>
          <a:stretch>
            <a:fillRect/>
          </a:stretch>
        </p:blipFill>
        <p:spPr bwMode="auto">
          <a:xfrm>
            <a:off x="3685558" y="3480180"/>
            <a:ext cx="5032176" cy="2470246"/>
          </a:xfrm>
          <a:prstGeom prst="rect">
            <a:avLst/>
          </a:prstGeom>
          <a:noFill/>
        </p:spPr>
      </p:pic>
    </p:spTree>
    <p:extLst>
      <p:ext uri="{BB962C8B-B14F-4D97-AF65-F5344CB8AC3E}">
        <p14:creationId xmlns:mc="http://schemas.openxmlformats.org/markup-compatibility/2006" xmlns:mv="urn:schemas-microsoft-com:mac:vml" xmlns:p14="http://schemas.microsoft.com/office/powerpoint/2010/main" xmlns="" val="3059566106"/>
      </p:ext>
    </p:extLst>
  </p:cSld>
  <p:clrMapOvr>
    <a:masterClrMapping/>
  </p:clrMapOvr>
  <mc:AlternateContent xmlns:mc="http://schemas.openxmlformats.org/markup-compatibility/2006">
    <mc:Choice xmlns:mv="urn:schemas-microsoft-com:mac:vml"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9600" dirty="0" smtClean="0"/>
              <a:t>Part 2: </a:t>
            </a:r>
            <a:endParaRPr lang="en-US" sz="9600" dirty="0"/>
          </a:p>
        </p:txBody>
      </p:sp>
      <p:sp>
        <p:nvSpPr>
          <p:cNvPr id="3" name="Subtitle 2"/>
          <p:cNvSpPr>
            <a:spLocks noGrp="1"/>
          </p:cNvSpPr>
          <p:nvPr>
            <p:ph type="subTitle" idx="1"/>
          </p:nvPr>
        </p:nvSpPr>
        <p:spPr/>
        <p:txBody>
          <a:bodyPr/>
          <a:lstStyle/>
          <a:p>
            <a:r>
              <a:rPr lang="en-US" sz="6600" dirty="0" smtClean="0"/>
              <a:t>Pre-Hire Preparation</a:t>
            </a:r>
            <a:endParaRPr lang="en-US" sz="6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ock_Grass-Question-Mark-e1402937337593.jpg"/>
          <p:cNvPicPr>
            <a:picLocks noChangeAspect="1"/>
          </p:cNvPicPr>
          <p:nvPr/>
        </p:nvPicPr>
        <p:blipFill>
          <a:blip r:embed="rId2" cstate="print"/>
          <a:stretch>
            <a:fillRect/>
          </a:stretch>
        </p:blipFill>
        <p:spPr>
          <a:xfrm>
            <a:off x="2773338" y="612475"/>
            <a:ext cx="3271118" cy="556403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Behavioral Interviewing</a:t>
            </a:r>
            <a:endParaRPr lang="en-US" dirty="0"/>
          </a:p>
        </p:txBody>
      </p:sp>
      <p:pic>
        <p:nvPicPr>
          <p:cNvPr id="3" name="Picture 2" descr="Interview-Questions.png"/>
          <p:cNvPicPr>
            <a:picLocks noChangeAspect="1"/>
          </p:cNvPicPr>
          <p:nvPr/>
        </p:nvPicPr>
        <p:blipFill>
          <a:blip r:embed="rId2" cstate="print"/>
          <a:stretch>
            <a:fillRect/>
          </a:stretch>
        </p:blipFill>
        <p:spPr>
          <a:xfrm>
            <a:off x="1714500" y="2000250"/>
            <a:ext cx="5715000" cy="28575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1200" y="1662545"/>
            <a:ext cx="7915564" cy="1200329"/>
          </a:xfrm>
          <a:prstGeom prst="rect">
            <a:avLst/>
          </a:prstGeom>
          <a:noFill/>
        </p:spPr>
        <p:txBody>
          <a:bodyPr wrap="square" rtlCol="0">
            <a:spAutoFit/>
          </a:bodyPr>
          <a:lstStyle/>
          <a:p>
            <a:r>
              <a:rPr lang="en-CA" sz="3600" dirty="0" smtClean="0"/>
              <a:t>What exactly, </a:t>
            </a:r>
            <a:r>
              <a:rPr lang="en-CA" sz="3600" b="1" dirty="0" smtClean="0"/>
              <a:t>is </a:t>
            </a:r>
            <a:r>
              <a:rPr lang="en-CA" sz="3600" b="1" dirty="0" err="1" smtClean="0"/>
              <a:t>behavioral</a:t>
            </a:r>
            <a:r>
              <a:rPr lang="en-CA" sz="3600" b="1" dirty="0" smtClean="0"/>
              <a:t> interviewing </a:t>
            </a:r>
            <a:r>
              <a:rPr lang="en-CA" sz="3600" dirty="0" smtClean="0"/>
              <a:t>and </a:t>
            </a:r>
            <a:r>
              <a:rPr lang="en-CA" sz="3600" b="1" dirty="0" smtClean="0"/>
              <a:t>why</a:t>
            </a:r>
            <a:r>
              <a:rPr lang="en-CA" sz="3600" dirty="0" smtClean="0"/>
              <a:t> should </a:t>
            </a:r>
            <a:r>
              <a:rPr lang="en-CA" sz="3600" b="1" dirty="0" smtClean="0"/>
              <a:t>I care</a:t>
            </a:r>
            <a:r>
              <a:rPr lang="en-CA" sz="3600" dirty="0" smtClean="0"/>
              <a:t>?</a:t>
            </a:r>
            <a:endParaRPr lang="en-CA" sz="3600" dirty="0"/>
          </a:p>
        </p:txBody>
      </p:sp>
      <p:pic>
        <p:nvPicPr>
          <p:cNvPr id="266242" name="Picture 2" descr="http://www.iclipart.com/dodl.php?linklokauth=LzA2Ni9tZWRpdW0vYmF0Y2hfMDEvYW5kcmVzcjAwNDQzLmpwZywxNDE4MjI2OTE1LDk2LjUzLjUuODIsMCwwLExMXzAsLGM4MDE3N2ZkZWVkNjAyZWMwY2I2MTg3YWM2MzI2Yzk3/andresr00443.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3857625" y="2618343"/>
            <a:ext cx="5286375" cy="3550682"/>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 val="6264941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
            </a:r>
            <a:r>
              <a:rPr lang="en-US" dirty="0" smtClean="0"/>
              <a:t>ehavioral </a:t>
            </a:r>
            <a:r>
              <a:rPr lang="en-US" dirty="0"/>
              <a:t>I</a:t>
            </a:r>
            <a:r>
              <a:rPr lang="en-US" dirty="0" smtClean="0"/>
              <a:t>nterviewing </a:t>
            </a:r>
            <a:r>
              <a:rPr lang="en-US" b="1" dirty="0" smtClean="0"/>
              <a:t>is</a:t>
            </a:r>
            <a:r>
              <a:rPr lang="en-US" dirty="0" smtClean="0"/>
              <a:t>: </a:t>
            </a:r>
            <a:endParaRPr lang="en-CA" dirty="0"/>
          </a:p>
        </p:txBody>
      </p:sp>
      <p:sp>
        <p:nvSpPr>
          <p:cNvPr id="3" name="Content Placeholder 2"/>
          <p:cNvSpPr>
            <a:spLocks noGrp="1"/>
          </p:cNvSpPr>
          <p:nvPr>
            <p:ph idx="1"/>
          </p:nvPr>
        </p:nvSpPr>
        <p:spPr>
          <a:xfrm>
            <a:off x="775034" y="1550200"/>
            <a:ext cx="7911766" cy="4400479"/>
          </a:xfrm>
        </p:spPr>
        <p:txBody>
          <a:bodyPr>
            <a:normAutofit/>
          </a:bodyPr>
          <a:lstStyle/>
          <a:p>
            <a:pPr>
              <a:lnSpc>
                <a:spcPct val="110000"/>
              </a:lnSpc>
              <a:spcBef>
                <a:spcPts val="2000"/>
              </a:spcBef>
            </a:pPr>
            <a:r>
              <a:rPr lang="en-US" sz="2800" dirty="0"/>
              <a:t>Behavioral interviewing is a </a:t>
            </a:r>
            <a:r>
              <a:rPr lang="en-US" sz="2800" b="1" dirty="0" smtClean="0"/>
              <a:t>smart </a:t>
            </a:r>
            <a:r>
              <a:rPr lang="en-US" sz="2800" b="1" dirty="0"/>
              <a:t>approach</a:t>
            </a:r>
            <a:r>
              <a:rPr lang="en-US" sz="2800" dirty="0"/>
              <a:t> to </a:t>
            </a:r>
            <a:r>
              <a:rPr lang="en-US" sz="2800" b="1" dirty="0"/>
              <a:t>interviewing</a:t>
            </a:r>
            <a:r>
              <a:rPr lang="en-US" sz="2800" dirty="0"/>
              <a:t> prospective employees </a:t>
            </a:r>
          </a:p>
          <a:p>
            <a:pPr>
              <a:lnSpc>
                <a:spcPct val="110000"/>
              </a:lnSpc>
              <a:spcBef>
                <a:spcPts val="2000"/>
              </a:spcBef>
            </a:pPr>
            <a:r>
              <a:rPr lang="en-US" sz="2800" dirty="0" smtClean="0"/>
              <a:t>It rests </a:t>
            </a:r>
            <a:r>
              <a:rPr lang="en-US" sz="2800" dirty="0"/>
              <a:t>on the premise that </a:t>
            </a:r>
            <a:r>
              <a:rPr lang="en-US" sz="2800" b="1" dirty="0"/>
              <a:t>“Past performance </a:t>
            </a:r>
            <a:r>
              <a:rPr lang="en-US" sz="2800" dirty="0"/>
              <a:t>is the </a:t>
            </a:r>
            <a:r>
              <a:rPr lang="en-US" sz="2800" b="1" dirty="0"/>
              <a:t>best indicator </a:t>
            </a:r>
            <a:r>
              <a:rPr lang="en-US" sz="2800" dirty="0"/>
              <a:t>of future </a:t>
            </a:r>
            <a:r>
              <a:rPr lang="en-US" sz="2800" dirty="0" smtClean="0"/>
              <a:t>performance” </a:t>
            </a:r>
            <a:endParaRPr lang="en-US" sz="2800" dirty="0"/>
          </a:p>
          <a:p>
            <a:pPr>
              <a:lnSpc>
                <a:spcPct val="110000"/>
              </a:lnSpc>
              <a:spcBef>
                <a:spcPts val="2000"/>
              </a:spcBef>
            </a:pPr>
            <a:r>
              <a:rPr lang="en-US" sz="2800" dirty="0" smtClean="0"/>
              <a:t>And asks </a:t>
            </a:r>
            <a:r>
              <a:rPr lang="en-US" sz="2800" dirty="0"/>
              <a:t>“what </a:t>
            </a:r>
            <a:r>
              <a:rPr lang="en-US" sz="2800" b="1" i="1" dirty="0"/>
              <a:t>did</a:t>
            </a:r>
            <a:r>
              <a:rPr lang="en-US" sz="2800" dirty="0"/>
              <a:t> you do” instead of traditional “what </a:t>
            </a:r>
            <a:r>
              <a:rPr lang="en-US" sz="2800" b="1" i="1" dirty="0"/>
              <a:t>would</a:t>
            </a:r>
            <a:r>
              <a:rPr lang="en-US" sz="2800" dirty="0"/>
              <a:t> you do” types of </a:t>
            </a:r>
            <a:r>
              <a:rPr lang="en-US" sz="2800" dirty="0" smtClean="0"/>
              <a:t>questions</a:t>
            </a:r>
          </a:p>
          <a:p>
            <a:endParaRPr lang="en-CA" dirty="0"/>
          </a:p>
        </p:txBody>
      </p:sp>
    </p:spTree>
    <p:extLst>
      <p:ext uri="{BB962C8B-B14F-4D97-AF65-F5344CB8AC3E}">
        <p14:creationId xmlns:mc="http://schemas.openxmlformats.org/markup-compatibility/2006" xmlns:mv="urn:schemas-microsoft-com:mac:vml" xmlns:p14="http://schemas.microsoft.com/office/powerpoint/2010/main" xmlns="" val="133954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Behavioral Interviewing </a:t>
            </a:r>
            <a:r>
              <a:rPr lang="en-CA" b="1" dirty="0" smtClean="0"/>
              <a:t>Asks</a:t>
            </a:r>
            <a:r>
              <a:rPr lang="en-CA" dirty="0" smtClean="0"/>
              <a:t>:</a:t>
            </a:r>
            <a:endParaRPr lang="en-CA" dirty="0"/>
          </a:p>
        </p:txBody>
      </p:sp>
      <p:sp>
        <p:nvSpPr>
          <p:cNvPr id="3" name="Content Placeholder 2"/>
          <p:cNvSpPr>
            <a:spLocks noGrp="1"/>
          </p:cNvSpPr>
          <p:nvPr>
            <p:ph idx="1"/>
          </p:nvPr>
        </p:nvSpPr>
        <p:spPr>
          <a:xfrm>
            <a:off x="522914" y="1540862"/>
            <a:ext cx="8438206" cy="4585302"/>
          </a:xfrm>
        </p:spPr>
        <p:txBody>
          <a:bodyPr>
            <a:normAutofit/>
          </a:bodyPr>
          <a:lstStyle/>
          <a:p>
            <a:pPr>
              <a:spcBef>
                <a:spcPts val="2000"/>
              </a:spcBef>
              <a:buNone/>
            </a:pPr>
            <a:r>
              <a:rPr lang="en-US" dirty="0"/>
              <a:t>Asks questions in the format of: </a:t>
            </a:r>
          </a:p>
          <a:p>
            <a:pPr lvl="1">
              <a:spcBef>
                <a:spcPts val="2000"/>
              </a:spcBef>
              <a:buFont typeface="Wingdings" pitchFamily="2" charset="2"/>
              <a:buChar char="§"/>
            </a:pPr>
            <a:r>
              <a:rPr lang="en-US" sz="2800" i="1" dirty="0"/>
              <a:t>“Tell me about a time when</a:t>
            </a:r>
            <a:r>
              <a:rPr lang="en-US" sz="2800" i="1" dirty="0" smtClean="0"/>
              <a:t>…” </a:t>
            </a:r>
            <a:endParaRPr lang="en-US" sz="2800" i="1" dirty="0"/>
          </a:p>
          <a:p>
            <a:pPr lvl="1">
              <a:spcBef>
                <a:spcPts val="2000"/>
              </a:spcBef>
              <a:buFont typeface="Wingdings" pitchFamily="2" charset="2"/>
              <a:buChar char="§"/>
            </a:pPr>
            <a:r>
              <a:rPr lang="en-US" sz="2800" i="1" dirty="0"/>
              <a:t>“Give me an example in the past where…” </a:t>
            </a:r>
          </a:p>
          <a:p>
            <a:pPr lvl="1">
              <a:spcBef>
                <a:spcPts val="2000"/>
              </a:spcBef>
              <a:buFont typeface="Wingdings" pitchFamily="2" charset="2"/>
              <a:buChar char="§"/>
            </a:pPr>
            <a:r>
              <a:rPr lang="en-US" sz="2800" i="1" dirty="0"/>
              <a:t>“Share with me what you did when…” </a:t>
            </a:r>
          </a:p>
          <a:p>
            <a:pPr lvl="1">
              <a:spcBef>
                <a:spcPts val="2000"/>
              </a:spcBef>
              <a:buFont typeface="Wingdings" pitchFamily="2" charset="2"/>
              <a:buChar char="§"/>
            </a:pPr>
            <a:r>
              <a:rPr lang="en-US" sz="2800" i="1" dirty="0"/>
              <a:t>“In the past, </a:t>
            </a:r>
            <a:r>
              <a:rPr lang="en-US" sz="2800" i="1" dirty="0" smtClean="0"/>
              <a:t>when… </a:t>
            </a:r>
            <a:br>
              <a:rPr lang="en-US" sz="2800" i="1" dirty="0" smtClean="0"/>
            </a:br>
            <a:r>
              <a:rPr lang="en-US" sz="2800" i="1" dirty="0" smtClean="0"/>
              <a:t>happened</a:t>
            </a:r>
            <a:r>
              <a:rPr lang="en-US" sz="2800" i="1" dirty="0"/>
              <a:t>,</a:t>
            </a:r>
            <a:r>
              <a:rPr lang="en-US" sz="2800" i="1" dirty="0" smtClean="0"/>
              <a:t> how </a:t>
            </a:r>
            <a:r>
              <a:rPr lang="en-US" sz="2800" i="1" dirty="0"/>
              <a:t>did</a:t>
            </a:r>
            <a:r>
              <a:rPr lang="en-US" sz="2800" i="1" dirty="0" smtClean="0"/>
              <a:t> </a:t>
            </a:r>
            <a:br>
              <a:rPr lang="en-US" sz="2800" i="1" dirty="0" smtClean="0"/>
            </a:br>
            <a:r>
              <a:rPr lang="en-US" sz="2800" i="1" dirty="0" smtClean="0"/>
              <a:t>you </a:t>
            </a:r>
            <a:r>
              <a:rPr lang="en-US" sz="2800" i="1" dirty="0"/>
              <a:t>handle it?”</a:t>
            </a:r>
          </a:p>
          <a:p>
            <a:endParaRPr lang="en-CA" sz="2800" dirty="0"/>
          </a:p>
        </p:txBody>
      </p:sp>
      <p:pic>
        <p:nvPicPr>
          <p:cNvPr id="5" name="Picture 4"/>
          <p:cNvPicPr>
            <a:picLocks noChangeAspect="1"/>
          </p:cNvPicPr>
          <p:nvPr/>
        </p:nvPicPr>
        <p:blipFill>
          <a:blip r:embed="rId2" cstate="print"/>
          <a:stretch>
            <a:fillRect/>
          </a:stretch>
        </p:blipFill>
        <p:spPr>
          <a:xfrm>
            <a:off x="5446181" y="4239701"/>
            <a:ext cx="3265949" cy="1835859"/>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336709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smtClean="0"/>
              <a:t>It Predicts the Future by Requiring:</a:t>
            </a:r>
            <a:endParaRPr lang="en-CA" dirty="0"/>
          </a:p>
        </p:txBody>
      </p:sp>
      <p:sp>
        <p:nvSpPr>
          <p:cNvPr id="3" name="Content Placeholder 2"/>
          <p:cNvSpPr>
            <a:spLocks noGrp="1"/>
          </p:cNvSpPr>
          <p:nvPr>
            <p:ph idx="1"/>
          </p:nvPr>
        </p:nvSpPr>
        <p:spPr/>
        <p:txBody>
          <a:bodyPr/>
          <a:lstStyle/>
          <a:p>
            <a:pPr>
              <a:spcBef>
                <a:spcPts val="2000"/>
              </a:spcBef>
            </a:pPr>
            <a:r>
              <a:rPr lang="en-US" sz="2800" dirty="0" smtClean="0"/>
              <a:t>The </a:t>
            </a:r>
            <a:r>
              <a:rPr lang="en-US" sz="2800" dirty="0"/>
              <a:t>interviewer to …</a:t>
            </a:r>
          </a:p>
          <a:p>
            <a:pPr lvl="1">
              <a:spcBef>
                <a:spcPts val="1000"/>
              </a:spcBef>
              <a:buFont typeface="Wingdings" pitchFamily="2" charset="2"/>
              <a:buChar char="§"/>
            </a:pPr>
            <a:r>
              <a:rPr lang="en-US" b="1" dirty="0"/>
              <a:t>Prepare in advance </a:t>
            </a:r>
            <a:r>
              <a:rPr lang="en-US" dirty="0"/>
              <a:t>the core questions to be </a:t>
            </a:r>
            <a:r>
              <a:rPr lang="en-US" dirty="0" smtClean="0"/>
              <a:t>asked</a:t>
            </a:r>
          </a:p>
          <a:p>
            <a:pPr lvl="1">
              <a:spcBef>
                <a:spcPts val="1000"/>
              </a:spcBef>
              <a:buFont typeface="Wingdings" pitchFamily="2" charset="2"/>
              <a:buChar char="§"/>
            </a:pPr>
            <a:r>
              <a:rPr lang="en-US" b="1" dirty="0"/>
              <a:t>Active listening </a:t>
            </a:r>
            <a:r>
              <a:rPr lang="en-US" dirty="0"/>
              <a:t>– listening to gain insight and </a:t>
            </a:r>
            <a:r>
              <a:rPr lang="en-US" dirty="0" smtClean="0"/>
              <a:t>depth</a:t>
            </a:r>
          </a:p>
          <a:p>
            <a:pPr lvl="1">
              <a:spcBef>
                <a:spcPts val="1000"/>
              </a:spcBef>
              <a:buFont typeface="Wingdings" pitchFamily="2" charset="2"/>
              <a:buChar char="§"/>
            </a:pPr>
            <a:r>
              <a:rPr lang="en-US" b="1" dirty="0"/>
              <a:t>Patience! </a:t>
            </a:r>
            <a:r>
              <a:rPr lang="en-US" sz="2000" i="1" dirty="0"/>
              <a:t>(moments of silence are okay!</a:t>
            </a:r>
            <a:r>
              <a:rPr lang="en-US" sz="2000" i="1" dirty="0" smtClean="0"/>
              <a:t>)</a:t>
            </a:r>
          </a:p>
          <a:p>
            <a:pPr>
              <a:spcBef>
                <a:spcPts val="2000"/>
              </a:spcBef>
            </a:pPr>
            <a:r>
              <a:rPr lang="en-US" sz="2800" dirty="0"/>
              <a:t>Is up to </a:t>
            </a:r>
            <a:r>
              <a:rPr lang="en-US" sz="2800" b="1" dirty="0" smtClean="0"/>
              <a:t>five times </a:t>
            </a:r>
            <a:r>
              <a:rPr lang="en-US" sz="2800" dirty="0" smtClean="0"/>
              <a:t>more </a:t>
            </a:r>
            <a:r>
              <a:rPr lang="en-US" sz="2800" dirty="0"/>
              <a:t>effective at identifying a candidate’s </a:t>
            </a:r>
            <a:r>
              <a:rPr lang="en-US" sz="2800" b="1" dirty="0"/>
              <a:t>strengths and </a:t>
            </a:r>
            <a:r>
              <a:rPr lang="en-US" sz="2800" b="1" dirty="0" smtClean="0"/>
              <a:t>challenges</a:t>
            </a:r>
            <a:endParaRPr lang="en-US" sz="2800" dirty="0" smtClean="0"/>
          </a:p>
          <a:p>
            <a:pPr>
              <a:spcBef>
                <a:spcPts val="2000"/>
              </a:spcBef>
            </a:pPr>
            <a:r>
              <a:rPr lang="en-US" sz="2800" dirty="0"/>
              <a:t>Is up to </a:t>
            </a:r>
            <a:r>
              <a:rPr lang="en-US" sz="2800" b="1" dirty="0" smtClean="0"/>
              <a:t>five times </a:t>
            </a:r>
            <a:r>
              <a:rPr lang="en-US" sz="2800" dirty="0" smtClean="0"/>
              <a:t>more </a:t>
            </a:r>
            <a:r>
              <a:rPr lang="en-US" sz="2800" dirty="0"/>
              <a:t>effective at predicting </a:t>
            </a:r>
            <a:r>
              <a:rPr lang="en-US" sz="2800" b="1" dirty="0"/>
              <a:t>future </a:t>
            </a:r>
            <a:r>
              <a:rPr lang="en-US" sz="2800" b="1" dirty="0" smtClean="0"/>
              <a:t>performance</a:t>
            </a:r>
            <a:endParaRPr lang="en-US" sz="2800" dirty="0" smtClean="0"/>
          </a:p>
          <a:p>
            <a:pPr>
              <a:spcBef>
                <a:spcPts val="2000"/>
              </a:spcBef>
            </a:pPr>
            <a:endParaRPr lang="en-CA" dirty="0"/>
          </a:p>
        </p:txBody>
      </p:sp>
    </p:spTree>
    <p:extLst>
      <p:ext uri="{BB962C8B-B14F-4D97-AF65-F5344CB8AC3E}">
        <p14:creationId xmlns:mc="http://schemas.openxmlformats.org/markup-compatibility/2006" xmlns:mv="urn:schemas-microsoft-com:mac:vml" xmlns:p14="http://schemas.microsoft.com/office/powerpoint/2010/main" xmlns="" val="372964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208" y="1107358"/>
            <a:ext cx="8378890" cy="461665"/>
          </a:xfrm>
          <a:prstGeom prst="rect">
            <a:avLst/>
          </a:prstGeom>
          <a:noFill/>
        </p:spPr>
        <p:txBody>
          <a:bodyPr wrap="square" rtlCol="0">
            <a:spAutoFit/>
          </a:bodyPr>
          <a:lstStyle/>
          <a:p>
            <a:r>
              <a:rPr lang="en-US" dirty="0" smtClean="0"/>
              <a:t>Behavioral Interviewing Question Guide – CNA Position</a:t>
            </a:r>
            <a:endParaRPr lang="en-US" sz="1800" i="1" dirty="0"/>
          </a:p>
        </p:txBody>
      </p:sp>
      <p:sp>
        <p:nvSpPr>
          <p:cNvPr id="5" name="Title 1"/>
          <p:cNvSpPr txBox="1">
            <a:spLocks/>
          </p:cNvSpPr>
          <p:nvPr/>
        </p:nvSpPr>
        <p:spPr bwMode="auto">
          <a:xfrm>
            <a:off x="457200" y="274638"/>
            <a:ext cx="8229600" cy="792162"/>
          </a:xfrm>
          <a:prstGeom prst="rect">
            <a:avLst/>
          </a:prstGeom>
          <a:noFill/>
          <a:ln>
            <a:noFill/>
          </a:ln>
          <a:extLst/>
        </p:spPr>
        <p:txBody>
          <a:bodyPr/>
          <a:lstStyle>
            <a:lvl1pPr defTabSz="457200">
              <a:defRPr sz="2400">
                <a:solidFill>
                  <a:schemeClr val="tx1"/>
                </a:solidFill>
                <a:latin typeface="Arial" pitchFamily="34" charset="0"/>
                <a:ea typeface="ＭＳ Ｐゴシック" pitchFamily="34" charset="-128"/>
              </a:defRPr>
            </a:lvl1pPr>
            <a:lvl2pPr marL="37931725" indent="-37474525" defTabSz="457200">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CA" sz="2800" b="1" i="1" dirty="0" smtClean="0">
                <a:solidFill>
                  <a:schemeClr val="tx2"/>
                </a:solidFill>
                <a:cs typeface="Arial" pitchFamily="34" charset="0"/>
              </a:rPr>
              <a:t>Featured Implementation Tool </a:t>
            </a:r>
            <a:r>
              <a:rPr lang="en-CA" sz="2800" b="1" i="1" baseline="30000" dirty="0" smtClean="0">
                <a:solidFill>
                  <a:schemeClr val="tx2"/>
                </a:solidFill>
                <a:cs typeface="Arial" pitchFamily="34" charset="0"/>
              </a:rPr>
              <a:t>#</a:t>
            </a:r>
            <a:r>
              <a:rPr lang="en-CA" sz="2800" b="1" i="1" dirty="0" smtClean="0">
                <a:solidFill>
                  <a:schemeClr val="tx2"/>
                </a:solidFill>
                <a:cs typeface="Arial" pitchFamily="34" charset="0"/>
              </a:rPr>
              <a:t>7</a:t>
            </a:r>
          </a:p>
          <a:p>
            <a:pPr>
              <a:defRPr/>
            </a:pPr>
            <a:endParaRPr lang="en-CA" sz="4000" dirty="0" smtClean="0">
              <a:solidFill>
                <a:srgbClr val="19315B"/>
              </a:solidFill>
              <a:cs typeface="Arial" pitchFamily="34" charset="0"/>
            </a:endParaRPr>
          </a:p>
        </p:txBody>
      </p:sp>
      <p:pic>
        <p:nvPicPr>
          <p:cNvPr id="3" name="Picture 2"/>
          <p:cNvPicPr>
            <a:picLocks noChangeAspect="1"/>
          </p:cNvPicPr>
          <p:nvPr/>
        </p:nvPicPr>
        <p:blipFill>
          <a:blip r:embed="rId2" cstate="print"/>
          <a:stretch>
            <a:fillRect/>
          </a:stretch>
        </p:blipFill>
        <p:spPr>
          <a:xfrm>
            <a:off x="1273903" y="1592086"/>
            <a:ext cx="6534365" cy="4896637"/>
          </a:xfrm>
          <a:prstGeom prst="rect">
            <a:avLst/>
          </a:prstGeom>
          <a:ln>
            <a:solidFill>
              <a:schemeClr val="bg1">
                <a:lumMod val="50000"/>
              </a:schemeClr>
            </a:solidFill>
          </a:ln>
        </p:spPr>
      </p:pic>
    </p:spTree>
    <p:extLst>
      <p:ext uri="{BB962C8B-B14F-4D97-AF65-F5344CB8AC3E}">
        <p14:creationId xmlns:mc="http://schemas.openxmlformats.org/markup-compatibility/2006" xmlns:mv="urn:schemas-microsoft-com:mac:vml" xmlns:p14="http://schemas.microsoft.com/office/powerpoint/2010/main" xmlns="" val="28645527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453" y="248759"/>
            <a:ext cx="8229600" cy="1143000"/>
          </a:xfrm>
        </p:spPr>
        <p:txBody>
          <a:bodyPr/>
          <a:lstStyle/>
          <a:p>
            <a:pPr algn="ctr"/>
            <a:r>
              <a:rPr lang="en-US" dirty="0" smtClean="0"/>
              <a:t>Peer Interviewing</a:t>
            </a:r>
            <a:endParaRPr lang="en-US" dirty="0"/>
          </a:p>
        </p:txBody>
      </p:sp>
      <p:pic>
        <p:nvPicPr>
          <p:cNvPr id="4" name="Picture 3" descr="group-interview-tips2.jpg"/>
          <p:cNvPicPr>
            <a:picLocks noChangeAspect="1"/>
          </p:cNvPicPr>
          <p:nvPr/>
        </p:nvPicPr>
        <p:blipFill>
          <a:blip r:embed="rId2" cstate="print"/>
          <a:stretch>
            <a:fillRect/>
          </a:stretch>
        </p:blipFill>
        <p:spPr>
          <a:xfrm>
            <a:off x="1233577" y="1325984"/>
            <a:ext cx="6897097" cy="460036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914400"/>
            <a:ext cx="6934200" cy="5262979"/>
          </a:xfrm>
          <a:prstGeom prst="rect">
            <a:avLst/>
          </a:prstGeom>
          <a:noFill/>
        </p:spPr>
        <p:txBody>
          <a:bodyPr wrap="square" rtlCol="0">
            <a:spAutoFit/>
          </a:bodyPr>
          <a:lstStyle/>
          <a:p>
            <a:r>
              <a:rPr lang="en-US" dirty="0" smtClean="0"/>
              <a:t>You can find Greg Efta…. </a:t>
            </a:r>
          </a:p>
          <a:p>
            <a:endParaRPr lang="en-US" dirty="0" smtClean="0"/>
          </a:p>
          <a:p>
            <a:pPr lvl="1"/>
            <a:r>
              <a:rPr lang="en-US" dirty="0" smtClean="0"/>
              <a:t>At </a:t>
            </a:r>
            <a:r>
              <a:rPr lang="en-US" dirty="0" smtClean="0">
                <a:hlinkClick r:id="rId2"/>
              </a:rPr>
              <a:t>gregefta@gmail.com</a:t>
            </a:r>
            <a:endParaRPr lang="en-US" dirty="0" smtClean="0"/>
          </a:p>
          <a:p>
            <a:pPr lvl="1"/>
            <a:r>
              <a:rPr lang="en-US" dirty="0" smtClean="0"/>
              <a:t>At </a:t>
            </a:r>
            <a:r>
              <a:rPr lang="en-US" dirty="0" smtClean="0">
                <a:hlinkClick r:id="rId3"/>
              </a:rPr>
              <a:t>www.gregefta.com</a:t>
            </a:r>
            <a:endParaRPr lang="en-US" dirty="0" smtClean="0"/>
          </a:p>
          <a:p>
            <a:pPr lvl="1"/>
            <a:endParaRPr lang="en-US" dirty="0" smtClean="0"/>
          </a:p>
          <a:p>
            <a:pPr lvl="1"/>
            <a:r>
              <a:rPr lang="en-US" dirty="0" smtClean="0"/>
              <a:t>On </a:t>
            </a:r>
            <a:r>
              <a:rPr lang="en-US" dirty="0" err="1" smtClean="0"/>
              <a:t>Facebook</a:t>
            </a:r>
            <a:r>
              <a:rPr lang="en-US" dirty="0" smtClean="0"/>
              <a:t> </a:t>
            </a:r>
          </a:p>
          <a:p>
            <a:pPr lvl="1"/>
            <a:r>
              <a:rPr lang="en-US" dirty="0" smtClean="0"/>
              <a:t>On Google+</a:t>
            </a:r>
          </a:p>
          <a:p>
            <a:pPr lvl="1"/>
            <a:r>
              <a:rPr lang="en-US" dirty="0" smtClean="0"/>
              <a:t>On LinkedIn </a:t>
            </a:r>
          </a:p>
          <a:p>
            <a:pPr lvl="1"/>
            <a:endParaRPr lang="en-US" dirty="0" smtClean="0"/>
          </a:p>
          <a:p>
            <a:pPr lvl="1"/>
            <a:r>
              <a:rPr lang="en-US" dirty="0" smtClean="0"/>
              <a:t>Like Performance Innovations on </a:t>
            </a:r>
            <a:r>
              <a:rPr lang="en-US" dirty="0" err="1" smtClean="0"/>
              <a:t>Facebook</a:t>
            </a:r>
            <a:r>
              <a:rPr lang="en-US" dirty="0"/>
              <a:t> </a:t>
            </a:r>
            <a:r>
              <a:rPr lang="en-US" dirty="0" smtClean="0"/>
              <a:t>and have access to “Today’s Nuggets”, “Fun Fact Fridays” and more! </a:t>
            </a:r>
          </a:p>
          <a:p>
            <a:pPr lvl="1"/>
            <a:endParaRPr lang="en-US" dirty="0"/>
          </a:p>
          <a:p>
            <a:pPr lvl="1"/>
            <a:r>
              <a:rPr lang="en-US" dirty="0" smtClean="0"/>
              <a:t>Or the old fashioned way!  407.777.3757</a:t>
            </a:r>
            <a:endParaRPr lang="en-US" dirty="0"/>
          </a:p>
        </p:txBody>
      </p:sp>
      <p:pic>
        <p:nvPicPr>
          <p:cNvPr id="6" name="Picture 5" descr="Facebook.png"/>
          <p:cNvPicPr>
            <a:picLocks noChangeAspect="1"/>
          </p:cNvPicPr>
          <p:nvPr/>
        </p:nvPicPr>
        <p:blipFill>
          <a:blip r:embed="rId4" cstate="print"/>
          <a:stretch>
            <a:fillRect/>
          </a:stretch>
        </p:blipFill>
        <p:spPr>
          <a:xfrm>
            <a:off x="3810000" y="2767104"/>
            <a:ext cx="1141286" cy="1116152"/>
          </a:xfrm>
          <a:prstGeom prst="rect">
            <a:avLst/>
          </a:prstGeom>
        </p:spPr>
      </p:pic>
      <p:pic>
        <p:nvPicPr>
          <p:cNvPr id="7" name="Picture 6" descr="linkedin.png"/>
          <p:cNvPicPr>
            <a:picLocks noChangeAspect="1"/>
          </p:cNvPicPr>
          <p:nvPr/>
        </p:nvPicPr>
        <p:blipFill>
          <a:blip r:embed="rId5" cstate="print"/>
          <a:stretch>
            <a:fillRect/>
          </a:stretch>
        </p:blipFill>
        <p:spPr>
          <a:xfrm>
            <a:off x="6324600" y="2848708"/>
            <a:ext cx="914400" cy="914400"/>
          </a:xfrm>
          <a:prstGeom prst="rect">
            <a:avLst/>
          </a:prstGeom>
        </p:spPr>
      </p:pic>
      <p:pic>
        <p:nvPicPr>
          <p:cNvPr id="5" name="Picture 4" descr="google plus.jpg"/>
          <p:cNvPicPr>
            <a:picLocks noChangeAspect="1"/>
          </p:cNvPicPr>
          <p:nvPr/>
        </p:nvPicPr>
        <p:blipFill>
          <a:blip r:embed="rId6" cstate="print"/>
          <a:stretch>
            <a:fillRect/>
          </a:stretch>
        </p:blipFill>
        <p:spPr>
          <a:xfrm>
            <a:off x="5142768" y="2845045"/>
            <a:ext cx="962025" cy="96202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1200" y="1662545"/>
            <a:ext cx="7915564" cy="1826141"/>
          </a:xfrm>
          <a:prstGeom prst="rect">
            <a:avLst/>
          </a:prstGeom>
          <a:noFill/>
        </p:spPr>
        <p:txBody>
          <a:bodyPr wrap="square" rtlCol="0">
            <a:spAutoFit/>
          </a:bodyPr>
          <a:lstStyle/>
          <a:p>
            <a:pPr marL="457200" indent="-457200">
              <a:spcBef>
                <a:spcPts val="2000"/>
              </a:spcBef>
              <a:buFont typeface="Wingdings" charset="2"/>
              <a:buChar char="§"/>
            </a:pPr>
            <a:r>
              <a:rPr lang="en-CA" sz="3200" dirty="0" smtClean="0"/>
              <a:t>Have you ever made a </a:t>
            </a:r>
            <a:r>
              <a:rPr lang="en-CA" sz="3200" b="1" dirty="0" smtClean="0"/>
              <a:t>hiring mistake</a:t>
            </a:r>
            <a:r>
              <a:rPr lang="en-CA" sz="3200" dirty="0" smtClean="0"/>
              <a:t>?</a:t>
            </a:r>
          </a:p>
          <a:p>
            <a:pPr marL="457200" indent="-457200">
              <a:spcBef>
                <a:spcPts val="2000"/>
              </a:spcBef>
              <a:buFont typeface="Wingdings" charset="2"/>
              <a:buChar char="§"/>
            </a:pPr>
            <a:r>
              <a:rPr lang="en-CA" sz="3200" dirty="0" smtClean="0"/>
              <a:t>How much </a:t>
            </a:r>
            <a:r>
              <a:rPr lang="en-CA" sz="3200" b="1" dirty="0" smtClean="0"/>
              <a:t>support </a:t>
            </a:r>
            <a:r>
              <a:rPr lang="en-CA" sz="3200" dirty="0" smtClean="0"/>
              <a:t>did your staff give that </a:t>
            </a:r>
            <a:r>
              <a:rPr lang="en-CA" sz="3200" b="1" dirty="0" smtClean="0"/>
              <a:t>new team member</a:t>
            </a:r>
            <a:r>
              <a:rPr lang="en-CA" sz="3200" dirty="0" smtClean="0"/>
              <a:t>?</a:t>
            </a:r>
            <a:endParaRPr lang="en-CA" sz="3200" dirty="0"/>
          </a:p>
        </p:txBody>
      </p:sp>
      <p:pic>
        <p:nvPicPr>
          <p:cNvPr id="239618" name="Picture 2" descr="http://www.citypersonnel.net/media/news-blog/0114-interview-attire-485x340.jpg"/>
          <p:cNvPicPr>
            <a:picLocks noChangeAspect="1" noChangeArrowheads="1"/>
          </p:cNvPicPr>
          <p:nvPr/>
        </p:nvPicPr>
        <p:blipFill>
          <a:blip r:embed="rId2" cstate="email">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5299788" y="3720932"/>
            <a:ext cx="3133012" cy="2196339"/>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 val="62649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A More Typical Response</a:t>
            </a:r>
            <a:endParaRPr lang="en-US" b="1" dirty="0"/>
          </a:p>
        </p:txBody>
      </p:sp>
      <p:sp>
        <p:nvSpPr>
          <p:cNvPr id="3" name="Content Placeholder 2"/>
          <p:cNvSpPr>
            <a:spLocks noGrp="1"/>
          </p:cNvSpPr>
          <p:nvPr>
            <p:ph idx="1"/>
          </p:nvPr>
        </p:nvSpPr>
        <p:spPr>
          <a:xfrm>
            <a:off x="868412" y="1998450"/>
            <a:ext cx="7818388" cy="4127713"/>
          </a:xfrm>
        </p:spPr>
        <p:txBody>
          <a:bodyPr/>
          <a:lstStyle/>
          <a:p>
            <a:pPr marL="0" indent="0">
              <a:buNone/>
            </a:pPr>
            <a:r>
              <a:rPr lang="en-CA" i="1" dirty="0" smtClean="0"/>
              <a:t>“Look what they’re sending us now…”</a:t>
            </a:r>
            <a:endParaRPr lang="en-US" i="1" dirty="0"/>
          </a:p>
        </p:txBody>
      </p:sp>
      <p:pic>
        <p:nvPicPr>
          <p:cNvPr id="242692" name="Picture 4" descr="http://www.iclipart.com/dodl.php?linklokauth=LzIxOS9tZWRpdW0vYmF0Y2hfMDEvMjAwOV8zX2ltZ18wMjg5X21hbl93cml0aGVzX3BlcnNvbi5qcGcsMTQxODE0NjgyOCw5Ni41My41LjgyLDAsMCxMTF8wLCxhYzU1MDU4NDhmZDY0MDMxNGU2MTczMDRmZDAzMDQ2Yw%3D%3D/2009_3_img_0289_man_writhes_person.jpg"/>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4969906" y="2968054"/>
            <a:ext cx="3529568" cy="2897188"/>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 val="1581473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2541068" cy="708827"/>
          </a:xfrm>
        </p:spPr>
        <p:txBody>
          <a:bodyPr anchor="t"/>
          <a:lstStyle/>
          <a:p>
            <a:r>
              <a:rPr lang="en-CA" dirty="0">
                <a:solidFill>
                  <a:srgbClr val="093871"/>
                </a:solidFill>
                <a:latin typeface="Arial" pitchFamily="-105" charset="0"/>
                <a:ea typeface="ＭＳ Ｐゴシック" pitchFamily="-105" charset="-128"/>
              </a:rPr>
              <a:t>The </a:t>
            </a:r>
            <a:r>
              <a:rPr lang="en-CA" dirty="0" smtClean="0">
                <a:solidFill>
                  <a:srgbClr val="093871"/>
                </a:solidFill>
                <a:latin typeface="Arial" pitchFamily="-105" charset="0"/>
                <a:ea typeface="ＭＳ Ｐゴシック" pitchFamily="-105" charset="-128"/>
              </a:rPr>
              <a:t>Point</a:t>
            </a:r>
            <a:endParaRPr lang="en-US" dirty="0">
              <a:solidFill>
                <a:srgbClr val="093871"/>
              </a:solidFill>
              <a:latin typeface="Arial" pitchFamily="-105" charset="0"/>
              <a:ea typeface="ＭＳ Ｐゴシック" pitchFamily="-105" charset="-128"/>
            </a:endParaRPr>
          </a:p>
        </p:txBody>
      </p:sp>
      <p:sp>
        <p:nvSpPr>
          <p:cNvPr id="4" name="Content Placeholder 3"/>
          <p:cNvSpPr>
            <a:spLocks noGrp="1"/>
          </p:cNvSpPr>
          <p:nvPr>
            <p:ph idx="1"/>
          </p:nvPr>
        </p:nvSpPr>
        <p:spPr/>
        <p:txBody>
          <a:bodyPr/>
          <a:lstStyle/>
          <a:p>
            <a:pPr marL="0" indent="0">
              <a:buNone/>
            </a:pPr>
            <a:r>
              <a:rPr lang="en-US" dirty="0" smtClean="0"/>
              <a:t>With </a:t>
            </a:r>
            <a:r>
              <a:rPr lang="en-US" b="1" dirty="0" smtClean="0"/>
              <a:t>Peer Interviewing</a:t>
            </a:r>
            <a:r>
              <a:rPr lang="en-US" dirty="0" smtClean="0"/>
              <a:t>:</a:t>
            </a:r>
            <a:endParaRPr lang="en-US" dirty="0"/>
          </a:p>
          <a:p>
            <a:pPr marL="801688">
              <a:spcBef>
                <a:spcPts val="2000"/>
              </a:spcBef>
            </a:pPr>
            <a:r>
              <a:rPr lang="en-US" sz="2800" dirty="0" smtClean="0"/>
              <a:t>The likelihood of </a:t>
            </a:r>
            <a:r>
              <a:rPr lang="en-US" sz="2800" b="1" dirty="0" smtClean="0"/>
              <a:t>mistakes</a:t>
            </a:r>
            <a:r>
              <a:rPr lang="en-US" sz="2800" dirty="0" smtClean="0"/>
              <a:t> goes </a:t>
            </a:r>
            <a:r>
              <a:rPr lang="en-US" sz="2800" b="1" dirty="0" smtClean="0"/>
              <a:t>down</a:t>
            </a:r>
            <a:endParaRPr lang="en-US" sz="2800" b="1" dirty="0"/>
          </a:p>
          <a:p>
            <a:pPr marL="801688">
              <a:spcBef>
                <a:spcPts val="2000"/>
              </a:spcBef>
            </a:pPr>
            <a:r>
              <a:rPr lang="en-US" sz="2800" dirty="0" smtClean="0"/>
              <a:t>Peer </a:t>
            </a:r>
            <a:r>
              <a:rPr lang="en-US" sz="2800" b="1" dirty="0" smtClean="0"/>
              <a:t>support</a:t>
            </a:r>
            <a:r>
              <a:rPr lang="en-US" sz="2800" dirty="0" smtClean="0"/>
              <a:t> and opportunities for </a:t>
            </a:r>
            <a:r>
              <a:rPr lang="en-US" sz="2800" b="1" dirty="0" smtClean="0"/>
              <a:t>success</a:t>
            </a:r>
            <a:r>
              <a:rPr lang="en-US" sz="2800" dirty="0" smtClean="0"/>
              <a:t> goes </a:t>
            </a:r>
            <a:r>
              <a:rPr lang="en-US" sz="2800" b="1" dirty="0" smtClean="0"/>
              <a:t>up</a:t>
            </a:r>
          </a:p>
          <a:p>
            <a:pPr marL="801688">
              <a:spcBef>
                <a:spcPts val="2000"/>
              </a:spcBef>
            </a:pPr>
            <a:r>
              <a:rPr lang="en-CA" sz="2800" dirty="0" smtClean="0"/>
              <a:t>It’s an opportunity to create a </a:t>
            </a:r>
            <a:r>
              <a:rPr lang="en-CA" sz="2800" b="1" dirty="0" smtClean="0"/>
              <a:t>new paradigm</a:t>
            </a:r>
          </a:p>
          <a:p>
            <a:pPr marL="801688">
              <a:spcBef>
                <a:spcPts val="2000"/>
              </a:spcBef>
            </a:pPr>
            <a:r>
              <a:rPr lang="en-CA" sz="2800" dirty="0" smtClean="0"/>
              <a:t>Not </a:t>
            </a:r>
            <a:r>
              <a:rPr lang="en-CA" sz="2800" i="1" dirty="0" smtClean="0"/>
              <a:t>“They’re doing it to us” </a:t>
            </a:r>
            <a:br>
              <a:rPr lang="en-CA" sz="2800" i="1" dirty="0" smtClean="0"/>
            </a:br>
            <a:r>
              <a:rPr lang="en-CA" sz="2800" dirty="0" smtClean="0"/>
              <a:t>– Rather </a:t>
            </a:r>
            <a:r>
              <a:rPr lang="en-CA" sz="2800" b="1" i="1" dirty="0" smtClean="0"/>
              <a:t>“We’re in this together”</a:t>
            </a:r>
            <a:endParaRPr lang="en-US" sz="2800" b="1" i="1" dirty="0" smtClean="0"/>
          </a:p>
        </p:txBody>
      </p:sp>
      <p:sp>
        <p:nvSpPr>
          <p:cNvPr id="7" name="Rectangle 6"/>
          <p:cNvSpPr>
            <a:spLocks noChangeArrowheads="1"/>
          </p:cNvSpPr>
          <p:nvPr/>
        </p:nvSpPr>
        <p:spPr bwMode="auto">
          <a:xfrm>
            <a:off x="0" y="230188"/>
            <a:ext cx="2147888" cy="104775"/>
          </a:xfrm>
          <a:prstGeom prst="rect">
            <a:avLst/>
          </a:prstGeom>
          <a:solidFill>
            <a:srgbClr val="84786B"/>
          </a:solidFill>
          <a:ln w="9525">
            <a:noFill/>
            <a:round/>
            <a:headEnd/>
            <a:tailEnd/>
          </a:ln>
        </p:spPr>
        <p:txBody>
          <a:bodyPr>
            <a:prstTxWarp prst="textNoShape">
              <a:avLst/>
            </a:prstTxWarp>
          </a:bodyPr>
          <a:lstStyle/>
          <a:p>
            <a:pPr eaLnBrk="1" hangingPunct="1">
              <a:spcBef>
                <a:spcPct val="25000"/>
              </a:spcBef>
            </a:pPr>
            <a:endParaRPr lang="en-US" sz="2800" b="1">
              <a:solidFill>
                <a:srgbClr val="000000"/>
              </a:solidFill>
            </a:endParaRPr>
          </a:p>
        </p:txBody>
      </p:sp>
    </p:spTree>
    <p:extLst>
      <p:ext uri="{BB962C8B-B14F-4D97-AF65-F5344CB8AC3E}">
        <p14:creationId xmlns:mc="http://schemas.openxmlformats.org/markup-compatibility/2006" xmlns:mv="urn:schemas-microsoft-com:mac:vml" xmlns:p14="http://schemas.microsoft.com/office/powerpoint/2010/main" xmlns="" val="73096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600" dirty="0" smtClean="0"/>
              <a:t>Peer Interviewing</a:t>
            </a:r>
            <a:r>
              <a:rPr lang="en-US" sz="3600" dirty="0"/>
              <a:t> </a:t>
            </a:r>
            <a:r>
              <a:rPr lang="en-US" sz="3600" dirty="0" smtClean="0"/>
              <a:t>is:</a:t>
            </a:r>
            <a:endParaRPr lang="en-US" sz="3600" dirty="0"/>
          </a:p>
        </p:txBody>
      </p:sp>
      <p:sp>
        <p:nvSpPr>
          <p:cNvPr id="3" name="Content Placeholder 2"/>
          <p:cNvSpPr>
            <a:spLocks noGrp="1"/>
          </p:cNvSpPr>
          <p:nvPr>
            <p:ph idx="1"/>
          </p:nvPr>
        </p:nvSpPr>
        <p:spPr>
          <a:xfrm>
            <a:off x="457199" y="1139304"/>
            <a:ext cx="8465127" cy="4986860"/>
          </a:xfrm>
        </p:spPr>
        <p:txBody>
          <a:bodyPr/>
          <a:lstStyle/>
          <a:p>
            <a:pPr>
              <a:spcBef>
                <a:spcPts val="2000"/>
              </a:spcBef>
            </a:pPr>
            <a:r>
              <a:rPr lang="en-US" sz="2800" b="1" dirty="0" smtClean="0"/>
              <a:t>Engaging frontline staff </a:t>
            </a:r>
            <a:r>
              <a:rPr lang="en-US" sz="2800" dirty="0"/>
              <a:t>in the </a:t>
            </a:r>
            <a:r>
              <a:rPr lang="en-US" sz="2800" dirty="0" smtClean="0"/>
              <a:t>selection process of </a:t>
            </a:r>
            <a:r>
              <a:rPr lang="en-US" sz="2800" dirty="0"/>
              <a:t>hiring for </a:t>
            </a:r>
            <a:r>
              <a:rPr lang="en-US" sz="2400" dirty="0"/>
              <a:t>(</a:t>
            </a:r>
            <a:r>
              <a:rPr lang="en-US" sz="2400" dirty="0" smtClean="0"/>
              <a:t>CNA, </a:t>
            </a:r>
            <a:r>
              <a:rPr lang="en-US" sz="2400" dirty="0"/>
              <a:t>for instance)</a:t>
            </a:r>
            <a:r>
              <a:rPr lang="en-US" sz="2800" dirty="0"/>
              <a:t> to </a:t>
            </a:r>
            <a:r>
              <a:rPr lang="en-US" sz="2800" b="1" dirty="0"/>
              <a:t>assist in the interview </a:t>
            </a:r>
            <a:r>
              <a:rPr lang="en-US" sz="2800" b="1" dirty="0" smtClean="0"/>
              <a:t>process</a:t>
            </a:r>
          </a:p>
          <a:p>
            <a:pPr>
              <a:spcBef>
                <a:spcPts val="2000"/>
              </a:spcBef>
            </a:pPr>
            <a:r>
              <a:rPr lang="en-US" sz="2800" dirty="0" smtClean="0"/>
              <a:t>An </a:t>
            </a:r>
            <a:r>
              <a:rPr lang="en-US" sz="2800" b="1" dirty="0"/>
              <a:t>added step </a:t>
            </a:r>
            <a:r>
              <a:rPr lang="en-US" sz="2800" dirty="0"/>
              <a:t>in the interview process and does </a:t>
            </a:r>
            <a:r>
              <a:rPr lang="en-US" sz="2800" b="1" dirty="0"/>
              <a:t>not replace </a:t>
            </a:r>
            <a:r>
              <a:rPr lang="en-US" sz="2800" dirty="0"/>
              <a:t>traditional interviews by supervisor</a:t>
            </a:r>
            <a:r>
              <a:rPr lang="en-US" sz="2400" dirty="0"/>
              <a:t>(s)</a:t>
            </a:r>
            <a:r>
              <a:rPr lang="en-US" sz="2800" dirty="0"/>
              <a:t>, Human Resources or other management team </a:t>
            </a:r>
            <a:r>
              <a:rPr lang="en-US" sz="2800" dirty="0" smtClean="0"/>
              <a:t>members </a:t>
            </a:r>
            <a:endParaRPr lang="en-US" sz="2800" dirty="0"/>
          </a:p>
          <a:p>
            <a:pPr>
              <a:spcBef>
                <a:spcPts val="2000"/>
              </a:spcBef>
            </a:pPr>
            <a:r>
              <a:rPr lang="en-US" sz="2800" dirty="0" smtClean="0"/>
              <a:t>And can </a:t>
            </a:r>
            <a:r>
              <a:rPr lang="en-US" sz="2800" dirty="0"/>
              <a:t>be conducted by an </a:t>
            </a:r>
            <a:r>
              <a:rPr lang="en-US" sz="2800" b="1" dirty="0"/>
              <a:t>individual or a panel </a:t>
            </a:r>
            <a:r>
              <a:rPr lang="en-US" sz="2400" dirty="0"/>
              <a:t>(usually of three peers</a:t>
            </a:r>
            <a:r>
              <a:rPr lang="en-US" sz="2400" dirty="0" smtClean="0"/>
              <a:t>)</a:t>
            </a:r>
            <a:endParaRPr lang="en-CA" sz="2400" dirty="0"/>
          </a:p>
        </p:txBody>
      </p:sp>
    </p:spTree>
    <p:extLst>
      <p:ext uri="{BB962C8B-B14F-4D97-AF65-F5344CB8AC3E}">
        <p14:creationId xmlns:mc="http://schemas.openxmlformats.org/markup-compatibility/2006" xmlns:mv="urn:schemas-microsoft-com:mac:vml" xmlns:p14="http://schemas.microsoft.com/office/powerpoint/2010/main" xmlns="" val="286650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CA" sz="3600" dirty="0" smtClean="0"/>
              <a:t>Four Key </a:t>
            </a:r>
            <a:r>
              <a:rPr lang="en-CA" sz="3600" b="1" dirty="0" smtClean="0"/>
              <a:t>Benefits</a:t>
            </a:r>
            <a:r>
              <a:rPr lang="en-CA" sz="3600" dirty="0" smtClean="0"/>
              <a:t>:</a:t>
            </a:r>
            <a:endParaRPr lang="en-CA" sz="3600" dirty="0"/>
          </a:p>
        </p:txBody>
      </p:sp>
      <p:sp>
        <p:nvSpPr>
          <p:cNvPr id="3" name="Content Placeholder 2"/>
          <p:cNvSpPr>
            <a:spLocks noGrp="1"/>
          </p:cNvSpPr>
          <p:nvPr>
            <p:ph idx="1"/>
          </p:nvPr>
        </p:nvSpPr>
        <p:spPr>
          <a:xfrm>
            <a:off x="457200" y="1129965"/>
            <a:ext cx="8363527" cy="4669627"/>
          </a:xfrm>
        </p:spPr>
        <p:txBody>
          <a:bodyPr/>
          <a:lstStyle/>
          <a:p>
            <a:pPr>
              <a:spcBef>
                <a:spcPts val="1500"/>
              </a:spcBef>
            </a:pPr>
            <a:r>
              <a:rPr lang="en-US" sz="2800" b="1" dirty="0"/>
              <a:t>Builds confidence </a:t>
            </a:r>
            <a:r>
              <a:rPr lang="en-US" sz="2800" dirty="0"/>
              <a:t>in the selection process at the </a:t>
            </a:r>
            <a:r>
              <a:rPr lang="en-US" sz="2800" b="1" dirty="0" smtClean="0"/>
              <a:t>frontline </a:t>
            </a:r>
            <a:r>
              <a:rPr lang="en-US" sz="2800" dirty="0" smtClean="0"/>
              <a:t>level</a:t>
            </a:r>
          </a:p>
          <a:p>
            <a:pPr>
              <a:spcBef>
                <a:spcPts val="1500"/>
              </a:spcBef>
            </a:pPr>
            <a:r>
              <a:rPr lang="en-US" sz="2800" dirty="0"/>
              <a:t>Allows exceptional </a:t>
            </a:r>
            <a:r>
              <a:rPr lang="en-US" sz="2800" dirty="0" smtClean="0"/>
              <a:t>frontline team members </a:t>
            </a:r>
            <a:r>
              <a:rPr lang="en-US" sz="2800" dirty="0"/>
              <a:t>an opportunity to be involved in the </a:t>
            </a:r>
            <a:r>
              <a:rPr lang="en-US" sz="2800" b="1" dirty="0"/>
              <a:t>decision making </a:t>
            </a:r>
            <a:r>
              <a:rPr lang="en-US" sz="2800" b="1" dirty="0" smtClean="0"/>
              <a:t>process</a:t>
            </a:r>
            <a:r>
              <a:rPr lang="en-US" sz="2800" dirty="0" smtClean="0"/>
              <a:t> </a:t>
            </a:r>
            <a:endParaRPr lang="en-US" sz="2800" dirty="0"/>
          </a:p>
          <a:p>
            <a:pPr>
              <a:spcBef>
                <a:spcPts val="1500"/>
              </a:spcBef>
            </a:pPr>
            <a:r>
              <a:rPr lang="en-US" sz="2800" dirty="0"/>
              <a:t>Creates a “</a:t>
            </a:r>
            <a:r>
              <a:rPr lang="en-US" sz="2800" b="1" dirty="0"/>
              <a:t>shared ownership</a:t>
            </a:r>
            <a:r>
              <a:rPr lang="en-US" sz="2800" dirty="0"/>
              <a:t>” in the success </a:t>
            </a:r>
            <a:r>
              <a:rPr lang="en-US" sz="2400" dirty="0"/>
              <a:t>(and longevity)</a:t>
            </a:r>
            <a:r>
              <a:rPr lang="en-US" sz="2800" dirty="0"/>
              <a:t> of newly hired team </a:t>
            </a:r>
            <a:r>
              <a:rPr lang="en-US" sz="2800" dirty="0" smtClean="0"/>
              <a:t>members </a:t>
            </a:r>
            <a:endParaRPr lang="en-US" sz="2800" dirty="0"/>
          </a:p>
          <a:p>
            <a:pPr>
              <a:spcBef>
                <a:spcPts val="1500"/>
              </a:spcBef>
            </a:pPr>
            <a:r>
              <a:rPr lang="en-US" sz="2800" dirty="0"/>
              <a:t>Creates an </a:t>
            </a:r>
            <a:r>
              <a:rPr lang="en-US" sz="2800" b="1" dirty="0"/>
              <a:t>instant bond </a:t>
            </a:r>
            <a:r>
              <a:rPr lang="en-US" sz="2800" dirty="0"/>
              <a:t>between new hires and peer interviewers – </a:t>
            </a:r>
            <a:r>
              <a:rPr lang="en-US" sz="2800" b="1" dirty="0"/>
              <a:t>critical in the first few </a:t>
            </a:r>
            <a:r>
              <a:rPr lang="en-US" sz="2800" b="1" dirty="0" smtClean="0"/>
              <a:t>days </a:t>
            </a:r>
            <a:endParaRPr lang="en-US" sz="2800" b="1" dirty="0"/>
          </a:p>
          <a:p>
            <a:endParaRPr lang="en-CA" dirty="0"/>
          </a:p>
        </p:txBody>
      </p:sp>
    </p:spTree>
    <p:extLst>
      <p:ext uri="{BB962C8B-B14F-4D97-AF65-F5344CB8AC3E}">
        <p14:creationId xmlns:mc="http://schemas.openxmlformats.org/markup-compatibility/2006" xmlns:mv="urn:schemas-microsoft-com:mac:vml" xmlns:p14="http://schemas.microsoft.com/office/powerpoint/2010/main" xmlns="" val="195350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3920" cy="1143000"/>
          </a:xfrm>
        </p:spPr>
        <p:txBody>
          <a:bodyPr anchor="t">
            <a:normAutofit/>
          </a:bodyPr>
          <a:lstStyle/>
          <a:p>
            <a:r>
              <a:rPr lang="en-CA" sz="3600" b="1" dirty="0" smtClean="0"/>
              <a:t>Choose</a:t>
            </a:r>
            <a:r>
              <a:rPr lang="en-CA" sz="3600" dirty="0" smtClean="0"/>
              <a:t> </a:t>
            </a:r>
            <a:r>
              <a:rPr lang="en-CA" sz="3600" b="1" dirty="0" smtClean="0"/>
              <a:t>Positive</a:t>
            </a:r>
            <a:r>
              <a:rPr lang="en-CA" sz="3600" dirty="0" smtClean="0"/>
              <a:t> Peer Interviewers:</a:t>
            </a:r>
            <a:endParaRPr lang="en-CA" sz="3600" dirty="0"/>
          </a:p>
        </p:txBody>
      </p:sp>
      <p:sp>
        <p:nvSpPr>
          <p:cNvPr id="3" name="Content Placeholder 2"/>
          <p:cNvSpPr>
            <a:spLocks noGrp="1"/>
          </p:cNvSpPr>
          <p:nvPr>
            <p:ph idx="1"/>
          </p:nvPr>
        </p:nvSpPr>
        <p:spPr>
          <a:xfrm>
            <a:off x="457200" y="1129966"/>
            <a:ext cx="8229600" cy="4996198"/>
          </a:xfrm>
        </p:spPr>
        <p:txBody>
          <a:bodyPr/>
          <a:lstStyle/>
          <a:p>
            <a:r>
              <a:rPr lang="en-US" sz="2800" b="1" dirty="0"/>
              <a:t>Peer Interviewers:</a:t>
            </a:r>
          </a:p>
          <a:p>
            <a:pPr lvl="1">
              <a:buClr>
                <a:schemeClr val="accent3">
                  <a:lumMod val="75000"/>
                  <a:lumOff val="25000"/>
                </a:schemeClr>
              </a:buClr>
              <a:buFont typeface="Wingdings" charset="2"/>
              <a:buChar char="§"/>
            </a:pPr>
            <a:r>
              <a:rPr lang="en-US" sz="2600" dirty="0" smtClean="0"/>
              <a:t>Are </a:t>
            </a:r>
            <a:r>
              <a:rPr lang="en-US" sz="2600" b="1" dirty="0"/>
              <a:t>trusted</a:t>
            </a:r>
            <a:r>
              <a:rPr lang="en-US" sz="2600" dirty="0"/>
              <a:t> </a:t>
            </a:r>
            <a:r>
              <a:rPr lang="en-US" sz="2600" dirty="0" smtClean="0"/>
              <a:t>frontline professionals</a:t>
            </a:r>
          </a:p>
          <a:p>
            <a:pPr lvl="1">
              <a:buClr>
                <a:schemeClr val="accent3">
                  <a:lumMod val="75000"/>
                  <a:lumOff val="25000"/>
                </a:schemeClr>
              </a:buClr>
              <a:buFont typeface="Wingdings" charset="2"/>
              <a:buChar char="§"/>
            </a:pPr>
            <a:r>
              <a:rPr lang="en-US" sz="2600" dirty="0"/>
              <a:t>Have good </a:t>
            </a:r>
            <a:r>
              <a:rPr lang="en-US" sz="2600" b="1" dirty="0"/>
              <a:t>attendance</a:t>
            </a:r>
            <a:r>
              <a:rPr lang="en-US" sz="2600" dirty="0"/>
              <a:t> </a:t>
            </a:r>
            <a:r>
              <a:rPr lang="en-US" sz="2600" dirty="0" smtClean="0"/>
              <a:t>records </a:t>
            </a:r>
            <a:endParaRPr lang="en-US" sz="2600" dirty="0"/>
          </a:p>
          <a:p>
            <a:pPr lvl="1">
              <a:buClr>
                <a:schemeClr val="accent3">
                  <a:lumMod val="75000"/>
                  <a:lumOff val="25000"/>
                </a:schemeClr>
              </a:buClr>
              <a:buFont typeface="Wingdings" charset="2"/>
              <a:buChar char="§"/>
            </a:pPr>
            <a:r>
              <a:rPr lang="en-US" sz="2600" dirty="0"/>
              <a:t>Have a </a:t>
            </a:r>
            <a:r>
              <a:rPr lang="en-US" sz="2600" b="1" dirty="0"/>
              <a:t>positive</a:t>
            </a:r>
            <a:r>
              <a:rPr lang="en-US" sz="2600" dirty="0"/>
              <a:t> </a:t>
            </a:r>
            <a:r>
              <a:rPr lang="en-US" sz="2600" dirty="0" smtClean="0"/>
              <a:t>attitude </a:t>
            </a:r>
            <a:endParaRPr lang="en-US" sz="2600" dirty="0"/>
          </a:p>
          <a:p>
            <a:pPr lvl="1">
              <a:buClr>
                <a:schemeClr val="accent3">
                  <a:lumMod val="75000"/>
                  <a:lumOff val="25000"/>
                </a:schemeClr>
              </a:buClr>
              <a:buFont typeface="Wingdings" charset="2"/>
              <a:buChar char="§"/>
            </a:pPr>
            <a:r>
              <a:rPr lang="en-US" sz="2600" dirty="0"/>
              <a:t>Have had </a:t>
            </a:r>
            <a:r>
              <a:rPr lang="en-US" sz="2600" b="1" dirty="0"/>
              <a:t>no performance issues </a:t>
            </a:r>
            <a:r>
              <a:rPr lang="en-US" sz="2600" dirty="0"/>
              <a:t>in the previous 12 months</a:t>
            </a:r>
            <a:r>
              <a:rPr lang="en-US" i="1" dirty="0"/>
              <a:t> (or longer</a:t>
            </a:r>
            <a:r>
              <a:rPr lang="en-US" i="1" dirty="0" smtClean="0"/>
              <a:t>)</a:t>
            </a:r>
          </a:p>
          <a:p>
            <a:pPr lvl="1">
              <a:buClr>
                <a:schemeClr val="accent3">
                  <a:lumMod val="75000"/>
                  <a:lumOff val="25000"/>
                </a:schemeClr>
              </a:buClr>
              <a:buFont typeface="Wingdings" charset="2"/>
              <a:buChar char="§"/>
            </a:pPr>
            <a:r>
              <a:rPr lang="en-US" sz="2600" dirty="0"/>
              <a:t>Have demonstrated </a:t>
            </a:r>
            <a:r>
              <a:rPr lang="en-US" sz="2600" b="1" dirty="0"/>
              <a:t>initiative</a:t>
            </a:r>
            <a:r>
              <a:rPr lang="en-US" sz="2600" dirty="0"/>
              <a:t> and a willingness to go the </a:t>
            </a:r>
            <a:r>
              <a:rPr lang="en-US" sz="2600" b="1" dirty="0"/>
              <a:t>extra mile</a:t>
            </a:r>
          </a:p>
          <a:p>
            <a:pPr lvl="1">
              <a:buClr>
                <a:schemeClr val="accent3">
                  <a:lumMod val="75000"/>
                  <a:lumOff val="25000"/>
                </a:schemeClr>
              </a:buClr>
              <a:buFont typeface="Wingdings" charset="2"/>
              <a:buChar char="§"/>
            </a:pPr>
            <a:r>
              <a:rPr lang="en-US" sz="2600" b="1" dirty="0"/>
              <a:t>Want to contribute </a:t>
            </a:r>
            <a:r>
              <a:rPr lang="en-US" sz="2600" dirty="0"/>
              <a:t>in meaningful ways to organizational </a:t>
            </a:r>
            <a:r>
              <a:rPr lang="en-US" sz="2600" dirty="0" smtClean="0"/>
              <a:t>improvement</a:t>
            </a:r>
          </a:p>
          <a:p>
            <a:endParaRPr lang="en-CA" sz="2800" dirty="0"/>
          </a:p>
        </p:txBody>
      </p:sp>
    </p:spTree>
    <p:extLst>
      <p:ext uri="{BB962C8B-B14F-4D97-AF65-F5344CB8AC3E}">
        <p14:creationId xmlns:mc="http://schemas.openxmlformats.org/markup-compatibility/2006" xmlns:mv="urn:schemas-microsoft-com:mac:vml" xmlns:p14="http://schemas.microsoft.com/office/powerpoint/2010/main" xmlns="" val="390048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95360" cy="1280160"/>
          </a:xfrm>
        </p:spPr>
        <p:txBody>
          <a:bodyPr anchor="t">
            <a:normAutofit/>
          </a:bodyPr>
          <a:lstStyle/>
          <a:p>
            <a:r>
              <a:rPr lang="en-CA" sz="3556" b="1" dirty="0" smtClean="0"/>
              <a:t>Choose Positive </a:t>
            </a:r>
            <a:r>
              <a:rPr lang="en-CA" sz="3556" dirty="0" smtClean="0"/>
              <a:t>Peer Interviewers </a:t>
            </a:r>
            <a:r>
              <a:rPr lang="en-CA" sz="2222" i="1" dirty="0" smtClean="0"/>
              <a:t>(Continued)</a:t>
            </a:r>
            <a:endParaRPr lang="en-CA" sz="2222" i="1" dirty="0"/>
          </a:p>
        </p:txBody>
      </p:sp>
      <p:sp>
        <p:nvSpPr>
          <p:cNvPr id="3" name="Content Placeholder 2"/>
          <p:cNvSpPr>
            <a:spLocks noGrp="1"/>
          </p:cNvSpPr>
          <p:nvPr>
            <p:ph idx="1"/>
          </p:nvPr>
        </p:nvSpPr>
        <p:spPr>
          <a:xfrm>
            <a:off x="457200" y="1148642"/>
            <a:ext cx="8357644" cy="4977521"/>
          </a:xfrm>
        </p:spPr>
        <p:txBody>
          <a:bodyPr/>
          <a:lstStyle/>
          <a:p>
            <a:r>
              <a:rPr lang="en-CA" dirty="0" smtClean="0"/>
              <a:t>Peer interviewers:</a:t>
            </a:r>
          </a:p>
          <a:p>
            <a:pPr lvl="1">
              <a:buClr>
                <a:schemeClr val="accent3">
                  <a:lumMod val="75000"/>
                  <a:lumOff val="25000"/>
                </a:schemeClr>
              </a:buClr>
              <a:buFont typeface="Wingdings" charset="2"/>
              <a:buChar char="§"/>
            </a:pPr>
            <a:r>
              <a:rPr lang="en-CA" sz="2600" dirty="0" smtClean="0"/>
              <a:t>Are </a:t>
            </a:r>
            <a:r>
              <a:rPr lang="en-CA" sz="2600" b="1" dirty="0" smtClean="0"/>
              <a:t>respected</a:t>
            </a:r>
            <a:r>
              <a:rPr lang="en-CA" sz="2600" dirty="0" smtClean="0"/>
              <a:t> by their own peers</a:t>
            </a:r>
          </a:p>
          <a:p>
            <a:pPr lvl="1">
              <a:buClr>
                <a:schemeClr val="accent3">
                  <a:lumMod val="75000"/>
                  <a:lumOff val="25000"/>
                </a:schemeClr>
              </a:buClr>
              <a:buFont typeface="Wingdings" charset="2"/>
              <a:buChar char="§"/>
            </a:pPr>
            <a:r>
              <a:rPr lang="en-CA" sz="2600" dirty="0" smtClean="0"/>
              <a:t>Are seen as </a:t>
            </a:r>
            <a:r>
              <a:rPr lang="en-CA" sz="2600" b="1" dirty="0" smtClean="0"/>
              <a:t>mentors</a:t>
            </a:r>
            <a:r>
              <a:rPr lang="en-CA" sz="2600" dirty="0" smtClean="0"/>
              <a:t> or leaders in their positions</a:t>
            </a:r>
          </a:p>
          <a:p>
            <a:pPr lvl="1">
              <a:buClr>
                <a:schemeClr val="accent3">
                  <a:lumMod val="75000"/>
                  <a:lumOff val="25000"/>
                </a:schemeClr>
              </a:buClr>
              <a:buFont typeface="Wingdings" charset="2"/>
              <a:buChar char="§"/>
            </a:pPr>
            <a:r>
              <a:rPr lang="en-CA" sz="2600" dirty="0" smtClean="0"/>
              <a:t>Are </a:t>
            </a:r>
            <a:r>
              <a:rPr lang="en-CA" sz="2600" b="1" dirty="0" smtClean="0"/>
              <a:t>willing to learn </a:t>
            </a:r>
            <a:r>
              <a:rPr lang="en-CA" sz="2600" dirty="0" smtClean="0"/>
              <a:t>new skills and be trained in specific interviewing do’s and don’ts</a:t>
            </a:r>
          </a:p>
          <a:p>
            <a:pPr lvl="1">
              <a:buClr>
                <a:schemeClr val="accent3">
                  <a:lumMod val="75000"/>
                  <a:lumOff val="25000"/>
                </a:schemeClr>
              </a:buClr>
              <a:buFont typeface="Wingdings" charset="2"/>
              <a:buChar char="§"/>
            </a:pPr>
            <a:r>
              <a:rPr lang="en-CA" sz="2600" dirty="0" smtClean="0"/>
              <a:t>Have </a:t>
            </a:r>
            <a:r>
              <a:rPr lang="en-CA" sz="2600" b="1" dirty="0" smtClean="0"/>
              <a:t>strong communication skills</a:t>
            </a:r>
            <a:r>
              <a:rPr lang="en-CA" sz="2600" dirty="0" smtClean="0"/>
              <a:t>, interpersonal skills and represent the organization well</a:t>
            </a:r>
          </a:p>
          <a:p>
            <a:pPr lvl="1">
              <a:buClr>
                <a:schemeClr val="accent3">
                  <a:lumMod val="75000"/>
                  <a:lumOff val="25000"/>
                </a:schemeClr>
              </a:buClr>
              <a:buFont typeface="Wingdings" charset="2"/>
              <a:buChar char="§"/>
            </a:pPr>
            <a:r>
              <a:rPr lang="en-CA" sz="2600" dirty="0" smtClean="0"/>
              <a:t>Have a strong sense of </a:t>
            </a:r>
            <a:r>
              <a:rPr lang="en-CA" sz="2600" b="1" dirty="0" smtClean="0"/>
              <a:t>mission</a:t>
            </a:r>
            <a:r>
              <a:rPr lang="en-CA" sz="2600" dirty="0" smtClean="0"/>
              <a:t> and </a:t>
            </a:r>
            <a:r>
              <a:rPr lang="en-CA" sz="2600" b="1" dirty="0" smtClean="0"/>
              <a:t>resident</a:t>
            </a:r>
            <a:r>
              <a:rPr lang="en-CA" sz="2600" dirty="0" smtClean="0"/>
              <a:t> </a:t>
            </a:r>
            <a:r>
              <a:rPr lang="en-CA" sz="2600" b="1" dirty="0" smtClean="0"/>
              <a:t>centered focus</a:t>
            </a:r>
            <a:endParaRPr lang="en-CA" sz="2600" b="1" dirty="0"/>
          </a:p>
        </p:txBody>
      </p:sp>
    </p:spTree>
    <p:extLst>
      <p:ext uri="{BB962C8B-B14F-4D97-AF65-F5344CB8AC3E}">
        <p14:creationId xmlns:mc="http://schemas.openxmlformats.org/markup-compatibility/2006" xmlns:mv="urn:schemas-microsoft-com:mac:vml" xmlns:p14="http://schemas.microsoft.com/office/powerpoint/2010/main" xmlns="" val="16862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CA" sz="3600" b="1" dirty="0" smtClean="0"/>
              <a:t>Who</a:t>
            </a:r>
            <a:r>
              <a:rPr lang="en-CA" sz="3600" dirty="0" smtClean="0"/>
              <a:t> Conducts Peer Interviews:</a:t>
            </a:r>
            <a:endParaRPr lang="en-CA" sz="3600" dirty="0"/>
          </a:p>
        </p:txBody>
      </p:sp>
      <p:sp>
        <p:nvSpPr>
          <p:cNvPr id="3" name="Content Placeholder 2"/>
          <p:cNvSpPr>
            <a:spLocks noGrp="1"/>
          </p:cNvSpPr>
          <p:nvPr>
            <p:ph idx="1"/>
          </p:nvPr>
        </p:nvSpPr>
        <p:spPr>
          <a:xfrm>
            <a:off x="457200" y="1148642"/>
            <a:ext cx="8229600" cy="4977522"/>
          </a:xfrm>
        </p:spPr>
        <p:txBody>
          <a:bodyPr/>
          <a:lstStyle/>
          <a:p>
            <a:r>
              <a:rPr lang="en-US" sz="2800" dirty="0"/>
              <a:t>Peer Interviews can be:</a:t>
            </a:r>
          </a:p>
          <a:p>
            <a:pPr lvl="1">
              <a:buClr>
                <a:schemeClr val="accent3">
                  <a:lumMod val="75000"/>
                  <a:lumOff val="25000"/>
                </a:schemeClr>
              </a:buClr>
              <a:buFont typeface="Wingdings" charset="2"/>
              <a:buChar char="§"/>
            </a:pPr>
            <a:r>
              <a:rPr lang="en-US" sz="2600" dirty="0" smtClean="0"/>
              <a:t>Conducted </a:t>
            </a:r>
            <a:r>
              <a:rPr lang="en-US" sz="2600" dirty="0"/>
              <a:t>by a </a:t>
            </a:r>
            <a:r>
              <a:rPr lang="en-US" sz="2600" b="1" dirty="0"/>
              <a:t>single peer</a:t>
            </a:r>
            <a:r>
              <a:rPr lang="en-US" sz="2600" dirty="0"/>
              <a:t>, just as a standard interview with a supervisor or manager would be </a:t>
            </a:r>
            <a:r>
              <a:rPr lang="en-US" sz="2600" dirty="0" smtClean="0"/>
              <a:t>conducted</a:t>
            </a:r>
          </a:p>
          <a:p>
            <a:pPr lvl="1">
              <a:buClr>
                <a:schemeClr val="accent3">
                  <a:lumMod val="75000"/>
                  <a:lumOff val="25000"/>
                </a:schemeClr>
              </a:buClr>
              <a:buFont typeface="Wingdings" charset="2"/>
              <a:buChar char="§"/>
            </a:pPr>
            <a:r>
              <a:rPr lang="en-US" sz="2600" dirty="0"/>
              <a:t>Conducted by a </a:t>
            </a:r>
            <a:r>
              <a:rPr lang="en-US" sz="2600" b="1" dirty="0"/>
              <a:t>panel</a:t>
            </a:r>
            <a:r>
              <a:rPr lang="en-US" sz="2000" i="1" dirty="0"/>
              <a:t> (usually three)</a:t>
            </a:r>
            <a:r>
              <a:rPr lang="en-US" sz="2600" dirty="0"/>
              <a:t> where each panel member takes turn asking </a:t>
            </a:r>
            <a:r>
              <a:rPr lang="en-US" sz="2600" dirty="0" smtClean="0"/>
              <a:t>questions </a:t>
            </a:r>
            <a:endParaRPr lang="en-US" sz="2600" dirty="0"/>
          </a:p>
          <a:p>
            <a:pPr lvl="1">
              <a:buClr>
                <a:schemeClr val="accent3">
                  <a:lumMod val="75000"/>
                  <a:lumOff val="25000"/>
                </a:schemeClr>
              </a:buClr>
              <a:buFont typeface="Wingdings" charset="2"/>
              <a:buChar char="§"/>
            </a:pPr>
            <a:r>
              <a:rPr lang="en-US" sz="2600" dirty="0"/>
              <a:t>Done as a</a:t>
            </a:r>
            <a:r>
              <a:rPr lang="en-US" sz="2600" dirty="0" smtClean="0"/>
              <a:t> </a:t>
            </a:r>
            <a:r>
              <a:rPr lang="en-US" sz="2600" b="1" i="1" dirty="0" smtClean="0"/>
              <a:t>Peer Tour</a:t>
            </a:r>
            <a:r>
              <a:rPr lang="en-US" sz="2600" dirty="0" smtClean="0"/>
              <a:t>… More </a:t>
            </a:r>
            <a:r>
              <a:rPr lang="en-US" sz="2600" dirty="0"/>
              <a:t>on this </a:t>
            </a:r>
            <a:r>
              <a:rPr lang="en-US" sz="2600" dirty="0" smtClean="0"/>
              <a:t>later</a:t>
            </a:r>
          </a:p>
          <a:p>
            <a:pPr lvl="1">
              <a:buClr>
                <a:schemeClr val="accent3">
                  <a:lumMod val="75000"/>
                  <a:lumOff val="25000"/>
                </a:schemeClr>
              </a:buClr>
              <a:buFont typeface="Wingdings" charset="2"/>
              <a:buChar char="§"/>
            </a:pPr>
            <a:r>
              <a:rPr lang="en-US" sz="2600" dirty="0"/>
              <a:t>Done in conjunction </a:t>
            </a:r>
            <a:r>
              <a:rPr lang="en-US" sz="2600" b="1" dirty="0"/>
              <a:t>with</a:t>
            </a:r>
            <a:r>
              <a:rPr lang="en-US" sz="2600" b="1" dirty="0" smtClean="0"/>
              <a:t> </a:t>
            </a:r>
            <a:br>
              <a:rPr lang="en-US" sz="2600" b="1" dirty="0" smtClean="0"/>
            </a:br>
            <a:r>
              <a:rPr lang="en-US" sz="2600" b="1" dirty="0" smtClean="0"/>
              <a:t>the </a:t>
            </a:r>
            <a:r>
              <a:rPr lang="en-US" sz="2600" b="1" dirty="0"/>
              <a:t>supervisor </a:t>
            </a:r>
            <a:r>
              <a:rPr lang="en-US" sz="2600" dirty="0"/>
              <a:t>or manager</a:t>
            </a:r>
            <a:r>
              <a:rPr lang="en-US" sz="2600" dirty="0" smtClean="0"/>
              <a:t> </a:t>
            </a:r>
            <a:br>
              <a:rPr lang="en-US" sz="2600" dirty="0" smtClean="0"/>
            </a:br>
            <a:r>
              <a:rPr lang="en-US" sz="2600" dirty="0" smtClean="0"/>
              <a:t>interview </a:t>
            </a:r>
            <a:endParaRPr lang="en-US" sz="2600" dirty="0"/>
          </a:p>
          <a:p>
            <a:endParaRPr lang="en-CA" dirty="0"/>
          </a:p>
        </p:txBody>
      </p:sp>
      <p:pic>
        <p:nvPicPr>
          <p:cNvPr id="244738" name="Picture 2" descr="http://www.iclipart.com/dodl.php?linklokauth=LzA0Ny9tZWRpdW0vYmF0Y2hfMTEvTU9OMTEwMTIwLmpwZywxNDE4MTQ3Mjg2LDk2LjUzLjUuODIsMCwwLExMXzAsLDUwNjM3YmQ2ODBjZjMzZjAwMzdhM2I2ODZkZDg5MDFj/MON110120.jpg"/>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6106545" y="4415334"/>
            <a:ext cx="2362835" cy="1577193"/>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 val="185172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CA" b="1" dirty="0" smtClean="0"/>
              <a:t>What</a:t>
            </a:r>
            <a:r>
              <a:rPr lang="en-CA" dirty="0" smtClean="0"/>
              <a:t> Peer Interviewers </a:t>
            </a:r>
            <a:r>
              <a:rPr lang="en-CA" b="1" dirty="0" smtClean="0"/>
              <a:t>Ask</a:t>
            </a:r>
            <a:r>
              <a:rPr lang="en-CA" dirty="0" smtClean="0"/>
              <a:t>:</a:t>
            </a:r>
            <a:endParaRPr lang="en-CA" dirty="0"/>
          </a:p>
        </p:txBody>
      </p:sp>
      <p:sp>
        <p:nvSpPr>
          <p:cNvPr id="3" name="Content Placeholder 2"/>
          <p:cNvSpPr>
            <a:spLocks noGrp="1"/>
          </p:cNvSpPr>
          <p:nvPr>
            <p:ph idx="1"/>
          </p:nvPr>
        </p:nvSpPr>
        <p:spPr>
          <a:xfrm>
            <a:off x="457200" y="1139304"/>
            <a:ext cx="8229600" cy="4921490"/>
          </a:xfrm>
        </p:spPr>
        <p:txBody>
          <a:bodyPr/>
          <a:lstStyle/>
          <a:p>
            <a:r>
              <a:rPr lang="en-US" sz="2800" dirty="0"/>
              <a:t>Peer Interviews should explore:</a:t>
            </a:r>
          </a:p>
          <a:p>
            <a:pPr lvl="1">
              <a:buClr>
                <a:schemeClr val="accent3">
                  <a:lumMod val="75000"/>
                  <a:lumOff val="25000"/>
                </a:schemeClr>
              </a:buClr>
              <a:buFont typeface="Wingdings" charset="2"/>
              <a:buChar char="§"/>
            </a:pPr>
            <a:r>
              <a:rPr lang="en-US" sz="2600" b="1" dirty="0" smtClean="0"/>
              <a:t>Interpersonal </a:t>
            </a:r>
            <a:r>
              <a:rPr lang="en-US" sz="2600" b="1" dirty="0"/>
              <a:t>relationships </a:t>
            </a:r>
            <a:r>
              <a:rPr lang="en-US" sz="2600" dirty="0"/>
              <a:t>– how well will the candidate </a:t>
            </a:r>
            <a:r>
              <a:rPr lang="en-US" sz="2600" b="1" dirty="0"/>
              <a:t>fit in to the culture </a:t>
            </a:r>
            <a:r>
              <a:rPr lang="en-US" sz="2600" dirty="0"/>
              <a:t>of the unit or department? </a:t>
            </a:r>
          </a:p>
          <a:p>
            <a:pPr lvl="1">
              <a:buClr>
                <a:schemeClr val="accent3">
                  <a:lumMod val="75000"/>
                  <a:lumOff val="25000"/>
                </a:schemeClr>
              </a:buClr>
              <a:buFont typeface="Wingdings" charset="2"/>
              <a:buChar char="§"/>
            </a:pPr>
            <a:r>
              <a:rPr lang="en-US" sz="2600" b="1" dirty="0"/>
              <a:t>Communication skills </a:t>
            </a:r>
            <a:r>
              <a:rPr lang="en-US" sz="2600" dirty="0"/>
              <a:t>– how well does the candidate </a:t>
            </a:r>
            <a:r>
              <a:rPr lang="en-US" sz="2600" b="1" dirty="0"/>
              <a:t>express </a:t>
            </a:r>
            <a:r>
              <a:rPr lang="en-US" sz="2600" b="1" dirty="0" smtClean="0"/>
              <a:t>her/himself </a:t>
            </a:r>
            <a:r>
              <a:rPr lang="en-US" sz="2600" dirty="0" smtClean="0"/>
              <a:t>and </a:t>
            </a:r>
            <a:r>
              <a:rPr lang="en-US" sz="2600" dirty="0"/>
              <a:t>will she/he give and receive good information? </a:t>
            </a:r>
          </a:p>
          <a:p>
            <a:pPr lvl="1">
              <a:buClr>
                <a:schemeClr val="accent3">
                  <a:lumMod val="75000"/>
                  <a:lumOff val="25000"/>
                </a:schemeClr>
              </a:buClr>
              <a:buFont typeface="Wingdings" charset="2"/>
              <a:buChar char="§"/>
            </a:pPr>
            <a:r>
              <a:rPr lang="en-US" sz="2600" b="1" dirty="0"/>
              <a:t>Work ethic </a:t>
            </a:r>
            <a:r>
              <a:rPr lang="en-US" sz="2600" dirty="0"/>
              <a:t>– does the candidate have what it takes to </a:t>
            </a:r>
            <a:r>
              <a:rPr lang="en-US" sz="2600" b="1" dirty="0"/>
              <a:t>get the work done</a:t>
            </a:r>
            <a:r>
              <a:rPr lang="en-US" sz="2600" dirty="0"/>
              <a:t>? </a:t>
            </a:r>
            <a:endParaRPr lang="en-US" sz="2600" dirty="0" smtClean="0"/>
          </a:p>
          <a:p>
            <a:pPr lvl="1">
              <a:buClr>
                <a:schemeClr val="accent3">
                  <a:lumMod val="75000"/>
                  <a:lumOff val="25000"/>
                </a:schemeClr>
              </a:buClr>
              <a:buFont typeface="Wingdings" charset="2"/>
              <a:buChar char="§"/>
            </a:pPr>
            <a:r>
              <a:rPr lang="en-CA" sz="2600" dirty="0" smtClean="0"/>
              <a:t>Are really the </a:t>
            </a:r>
            <a:r>
              <a:rPr lang="en-CA" sz="2600" b="1" dirty="0" smtClean="0"/>
              <a:t>same questions supervisors </a:t>
            </a:r>
            <a:r>
              <a:rPr lang="en-CA" sz="2600" dirty="0" smtClean="0"/>
              <a:t>should ask.</a:t>
            </a:r>
            <a:endParaRPr lang="en-US" sz="2600" dirty="0" smtClean="0"/>
          </a:p>
          <a:p>
            <a:endParaRPr lang="en-CA" dirty="0"/>
          </a:p>
        </p:txBody>
      </p:sp>
    </p:spTree>
    <p:extLst>
      <p:ext uri="{BB962C8B-B14F-4D97-AF65-F5344CB8AC3E}">
        <p14:creationId xmlns:mc="http://schemas.openxmlformats.org/markup-compatibility/2006" xmlns:mv="urn:schemas-microsoft-com:mac:vml" xmlns:p14="http://schemas.microsoft.com/office/powerpoint/2010/main" xmlns="" val="356545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r>
              <a:rPr lang="en-CA" sz="3600" b="1" dirty="0" smtClean="0"/>
              <a:t>What</a:t>
            </a:r>
            <a:r>
              <a:rPr lang="en-CA" sz="3600" dirty="0" smtClean="0"/>
              <a:t> Peer Interviewers Should </a:t>
            </a:r>
            <a:br>
              <a:rPr lang="en-CA" sz="3600" dirty="0" smtClean="0"/>
            </a:br>
            <a:r>
              <a:rPr lang="en-CA" sz="3600" b="1" dirty="0" smtClean="0"/>
              <a:t>Look For</a:t>
            </a:r>
            <a:r>
              <a:rPr lang="en-CA" sz="3600" dirty="0" smtClean="0"/>
              <a:t>?</a:t>
            </a:r>
            <a:endParaRPr lang="en-CA" sz="3600" dirty="0"/>
          </a:p>
        </p:txBody>
      </p:sp>
      <p:sp>
        <p:nvSpPr>
          <p:cNvPr id="3" name="Content Placeholder 2"/>
          <p:cNvSpPr>
            <a:spLocks noGrp="1"/>
          </p:cNvSpPr>
          <p:nvPr>
            <p:ph idx="1"/>
          </p:nvPr>
        </p:nvSpPr>
        <p:spPr/>
        <p:txBody>
          <a:bodyPr/>
          <a:lstStyle/>
          <a:p>
            <a:r>
              <a:rPr lang="en-US" sz="2800" dirty="0"/>
              <a:t>Peer Interviews should explore:</a:t>
            </a:r>
          </a:p>
          <a:p>
            <a:pPr lvl="1">
              <a:spcBef>
                <a:spcPts val="1500"/>
              </a:spcBef>
              <a:buClr>
                <a:schemeClr val="accent2"/>
              </a:buClr>
              <a:buFont typeface="Wingdings" charset="2"/>
              <a:buChar char="§"/>
            </a:pPr>
            <a:r>
              <a:rPr lang="en-US" sz="2600" b="1" dirty="0" smtClean="0"/>
              <a:t>Resident </a:t>
            </a:r>
            <a:r>
              <a:rPr lang="en-US" sz="2600" b="1" dirty="0"/>
              <a:t>relations </a:t>
            </a:r>
            <a:r>
              <a:rPr lang="en-US" sz="2600" dirty="0"/>
              <a:t>– how does the candidate view residents? Are they a gift or a curse? </a:t>
            </a:r>
          </a:p>
          <a:p>
            <a:pPr lvl="1">
              <a:spcBef>
                <a:spcPts val="1500"/>
              </a:spcBef>
              <a:buClr>
                <a:schemeClr val="accent2"/>
              </a:buClr>
              <a:buFont typeface="Wingdings" charset="2"/>
              <a:buChar char="§"/>
            </a:pPr>
            <a:r>
              <a:rPr lang="en-US" sz="2600" b="1" dirty="0"/>
              <a:t>Organizational commitment </a:t>
            </a:r>
            <a:r>
              <a:rPr lang="en-US" sz="2600" dirty="0"/>
              <a:t>– how </a:t>
            </a:r>
            <a:r>
              <a:rPr lang="en-US" sz="2600" dirty="0" smtClean="0"/>
              <a:t>would </a:t>
            </a:r>
            <a:r>
              <a:rPr lang="en-US" sz="2600" dirty="0"/>
              <a:t>they view their role in the organization? </a:t>
            </a:r>
            <a:r>
              <a:rPr lang="en-US" sz="2600" b="1" dirty="0"/>
              <a:t>Agitator or Asset</a:t>
            </a:r>
            <a:r>
              <a:rPr lang="en-US" sz="2600" dirty="0"/>
              <a:t>? </a:t>
            </a:r>
          </a:p>
          <a:p>
            <a:pPr lvl="1">
              <a:spcBef>
                <a:spcPts val="1500"/>
              </a:spcBef>
              <a:buClr>
                <a:schemeClr val="accent2"/>
              </a:buClr>
              <a:buFont typeface="Wingdings" charset="2"/>
              <a:buChar char="§"/>
            </a:pPr>
            <a:r>
              <a:rPr lang="en-US" sz="2600" b="1" dirty="0"/>
              <a:t>Mission</a:t>
            </a:r>
            <a:r>
              <a:rPr lang="en-US" sz="2600" dirty="0"/>
              <a:t> – Does the candidate have a </a:t>
            </a:r>
            <a:r>
              <a:rPr lang="en-US" sz="2600" b="1" dirty="0"/>
              <a:t>sense of a higher purpose </a:t>
            </a:r>
            <a:r>
              <a:rPr lang="en-US" sz="2600" dirty="0"/>
              <a:t>in their work or is it just a paycheck? </a:t>
            </a:r>
          </a:p>
          <a:p>
            <a:endParaRPr lang="en-CA" dirty="0"/>
          </a:p>
        </p:txBody>
      </p:sp>
    </p:spTree>
    <p:extLst>
      <p:ext uri="{BB962C8B-B14F-4D97-AF65-F5344CB8AC3E}">
        <p14:creationId xmlns:mc="http://schemas.openxmlformats.org/markup-compatibility/2006" xmlns:mv="urn:schemas-microsoft-com:mac:vml" xmlns:p14="http://schemas.microsoft.com/office/powerpoint/2010/main" xmlns="" val="239604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TRE_ppt_TRE-Title.jpg"/>
          <p:cNvPicPr>
            <a:picLocks noChangeAspect="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“Peer Tour”</a:t>
            </a:r>
            <a:endParaRPr lang="en-US" dirty="0"/>
          </a:p>
        </p:txBody>
      </p:sp>
      <p:pic>
        <p:nvPicPr>
          <p:cNvPr id="4" name="Picture 3" descr="cna.png"/>
          <p:cNvPicPr>
            <a:picLocks noChangeAspect="1"/>
          </p:cNvPicPr>
          <p:nvPr/>
        </p:nvPicPr>
        <p:blipFill>
          <a:blip r:embed="rId2" cstate="print"/>
          <a:stretch>
            <a:fillRect/>
          </a:stretch>
        </p:blipFill>
        <p:spPr>
          <a:xfrm>
            <a:off x="2183283" y="2185223"/>
            <a:ext cx="6218843" cy="3798902"/>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1058614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na.png"/>
          <p:cNvPicPr>
            <a:picLocks noChangeAspect="1"/>
          </p:cNvPicPr>
          <p:nvPr/>
        </p:nvPicPr>
        <p:blipFill>
          <a:blip r:embed="rId2" cstate="print"/>
          <a:stretch>
            <a:fillRect/>
          </a:stretch>
        </p:blipFill>
        <p:spPr>
          <a:xfrm>
            <a:off x="2183283" y="2185223"/>
            <a:ext cx="6218843" cy="3798902"/>
          </a:xfrm>
          <a:prstGeom prst="rect">
            <a:avLst/>
          </a:prstGeom>
        </p:spPr>
      </p:pic>
      <p:sp>
        <p:nvSpPr>
          <p:cNvPr id="5" name="Rounded Rectangular Callout 4"/>
          <p:cNvSpPr/>
          <p:nvPr/>
        </p:nvSpPr>
        <p:spPr>
          <a:xfrm>
            <a:off x="345496" y="907654"/>
            <a:ext cx="2661262" cy="2566288"/>
          </a:xfrm>
          <a:prstGeom prst="wedgeRoundRectCallout">
            <a:avLst>
              <a:gd name="adj1" fmla="val 34788"/>
              <a:gd name="adj2" fmla="val 6619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smtClean="0"/>
              <a:t>Hi, I’m Beth and I’d LOVE to give you a tour of our facility while you are waiting for Nancy!</a:t>
            </a:r>
            <a:endParaRPr lang="en-US" sz="2200" dirty="0"/>
          </a:p>
        </p:txBody>
      </p:sp>
      <p:cxnSp>
        <p:nvCxnSpPr>
          <p:cNvPr id="7" name="Straight Connector 6"/>
          <p:cNvCxnSpPr/>
          <p:nvPr/>
        </p:nvCxnSpPr>
        <p:spPr>
          <a:xfrm>
            <a:off x="-1" y="289495"/>
            <a:ext cx="9144000" cy="1588"/>
          </a:xfrm>
          <a:prstGeom prst="line">
            <a:avLst/>
          </a:prstGeom>
          <a:ln w="95250"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itle 1"/>
          <p:cNvSpPr txBox="1">
            <a:spLocks/>
          </p:cNvSpPr>
          <p:nvPr/>
        </p:nvSpPr>
        <p:spPr bwMode="auto">
          <a:xfrm>
            <a:off x="457200" y="274638"/>
            <a:ext cx="6938305" cy="792162"/>
          </a:xfrm>
          <a:prstGeom prst="rect">
            <a:avLst/>
          </a:prstGeom>
          <a:noFill/>
          <a:ln>
            <a:noFill/>
          </a:ln>
          <a:extLst/>
        </p:spPr>
        <p:txBody>
          <a:bodyPr/>
          <a:lstStyle>
            <a:lvl1pPr defTabSz="457200">
              <a:defRPr sz="2400">
                <a:solidFill>
                  <a:schemeClr val="tx1"/>
                </a:solidFill>
                <a:latin typeface="Arial" pitchFamily="34" charset="0"/>
                <a:ea typeface="ＭＳ Ｐゴシック" pitchFamily="34" charset="-128"/>
              </a:defRPr>
            </a:lvl1pPr>
            <a:lvl2pPr marL="37931725" indent="-37474525" defTabSz="457200">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defRPr/>
            </a:pPr>
            <a:r>
              <a:rPr lang="en-CA" sz="2800" b="1" i="1" dirty="0" smtClean="0">
                <a:solidFill>
                  <a:schemeClr val="tx2"/>
                </a:solidFill>
                <a:cs typeface="Arial" pitchFamily="34" charset="0"/>
              </a:rPr>
              <a:t>Peer Tours</a:t>
            </a:r>
          </a:p>
          <a:p>
            <a:pPr>
              <a:defRPr/>
            </a:pPr>
            <a:endParaRPr lang="en-CA" sz="4000" dirty="0" smtClean="0">
              <a:solidFill>
                <a:srgbClr val="19315B"/>
              </a:solidFill>
              <a:cs typeface="Arial" pitchFamily="34" charset="0"/>
            </a:endParaRPr>
          </a:p>
        </p:txBody>
      </p:sp>
      <p:pic>
        <p:nvPicPr>
          <p:cNvPr id="9" name="Picture 8"/>
          <p:cNvPicPr>
            <a:picLocks noChangeAspect="1"/>
          </p:cNvPicPr>
          <p:nvPr/>
        </p:nvPicPr>
        <p:blipFill>
          <a:blip r:embed="rId3" cstate="print"/>
          <a:srcRect l="4432" t="4465" r="5295" b="3504"/>
          <a:stretch>
            <a:fillRect/>
          </a:stretch>
        </p:blipFill>
        <p:spPr>
          <a:xfrm>
            <a:off x="7559675" y="85725"/>
            <a:ext cx="977900" cy="996950"/>
          </a:xfrm>
          <a:prstGeom prst="rect">
            <a:avLst/>
          </a:prstGeom>
          <a:solidFill>
            <a:srgbClr val="688293"/>
          </a:solidFill>
          <a:ln>
            <a:solidFill>
              <a:srgbClr val="A49589"/>
            </a:solidFill>
          </a:ln>
        </p:spPr>
      </p:pic>
    </p:spTree>
    <p:extLst>
      <p:ext uri="{BB962C8B-B14F-4D97-AF65-F5344CB8AC3E}">
        <p14:creationId xmlns:mc="http://schemas.openxmlformats.org/markup-compatibility/2006" xmlns:mv="urn:schemas-microsoft-com:mac:vml" xmlns:p14="http://schemas.microsoft.com/office/powerpoint/2010/main" xmlns="" val="37951266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na.png"/>
          <p:cNvPicPr>
            <a:picLocks noChangeAspect="1"/>
          </p:cNvPicPr>
          <p:nvPr/>
        </p:nvPicPr>
        <p:blipFill>
          <a:blip r:embed="rId2" cstate="print"/>
          <a:stretch>
            <a:fillRect/>
          </a:stretch>
        </p:blipFill>
        <p:spPr>
          <a:xfrm>
            <a:off x="2183283" y="2185223"/>
            <a:ext cx="6218843" cy="3798902"/>
          </a:xfrm>
          <a:prstGeom prst="rect">
            <a:avLst/>
          </a:prstGeom>
        </p:spPr>
      </p:pic>
      <p:cxnSp>
        <p:nvCxnSpPr>
          <p:cNvPr id="9" name="Straight Connector 8"/>
          <p:cNvCxnSpPr/>
          <p:nvPr/>
        </p:nvCxnSpPr>
        <p:spPr>
          <a:xfrm>
            <a:off x="-1" y="289495"/>
            <a:ext cx="9144000" cy="1588"/>
          </a:xfrm>
          <a:prstGeom prst="line">
            <a:avLst/>
          </a:prstGeom>
          <a:ln w="95250"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itle 1"/>
          <p:cNvSpPr txBox="1">
            <a:spLocks/>
          </p:cNvSpPr>
          <p:nvPr/>
        </p:nvSpPr>
        <p:spPr bwMode="auto">
          <a:xfrm>
            <a:off x="457200" y="274638"/>
            <a:ext cx="6938305" cy="792162"/>
          </a:xfrm>
          <a:prstGeom prst="rect">
            <a:avLst/>
          </a:prstGeom>
          <a:noFill/>
          <a:ln>
            <a:noFill/>
          </a:ln>
          <a:extLst/>
        </p:spPr>
        <p:txBody>
          <a:bodyPr/>
          <a:lstStyle>
            <a:lvl1pPr defTabSz="457200">
              <a:defRPr sz="2400">
                <a:solidFill>
                  <a:schemeClr val="tx1"/>
                </a:solidFill>
                <a:latin typeface="Arial" pitchFamily="34" charset="0"/>
                <a:ea typeface="ＭＳ Ｐゴシック" pitchFamily="34" charset="-128"/>
              </a:defRPr>
            </a:lvl1pPr>
            <a:lvl2pPr marL="37931725" indent="-37474525" defTabSz="457200">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defRPr/>
            </a:pPr>
            <a:r>
              <a:rPr lang="en-CA" sz="2800" b="1" i="1" dirty="0" smtClean="0">
                <a:solidFill>
                  <a:schemeClr val="tx2"/>
                </a:solidFill>
                <a:cs typeface="Arial" pitchFamily="34" charset="0"/>
              </a:rPr>
              <a:t>Peer Tours</a:t>
            </a:r>
          </a:p>
          <a:p>
            <a:pPr>
              <a:defRPr/>
            </a:pPr>
            <a:endParaRPr lang="en-CA" sz="4000" dirty="0" smtClean="0">
              <a:solidFill>
                <a:srgbClr val="19315B"/>
              </a:solidFill>
              <a:cs typeface="Arial" pitchFamily="34" charset="0"/>
            </a:endParaRPr>
          </a:p>
        </p:txBody>
      </p:sp>
      <p:pic>
        <p:nvPicPr>
          <p:cNvPr id="11" name="Picture 10"/>
          <p:cNvPicPr>
            <a:picLocks noChangeAspect="1"/>
          </p:cNvPicPr>
          <p:nvPr/>
        </p:nvPicPr>
        <p:blipFill>
          <a:blip r:embed="rId3" cstate="print"/>
          <a:srcRect l="4432" t="4465" r="5295" b="3504"/>
          <a:stretch>
            <a:fillRect/>
          </a:stretch>
        </p:blipFill>
        <p:spPr>
          <a:xfrm>
            <a:off x="7559675" y="85725"/>
            <a:ext cx="977900" cy="996950"/>
          </a:xfrm>
          <a:prstGeom prst="rect">
            <a:avLst/>
          </a:prstGeom>
          <a:solidFill>
            <a:srgbClr val="688293"/>
          </a:solidFill>
          <a:ln>
            <a:solidFill>
              <a:srgbClr val="A49589"/>
            </a:solidFill>
          </a:ln>
        </p:spPr>
      </p:pic>
      <p:sp>
        <p:nvSpPr>
          <p:cNvPr id="5" name="Rounded Rectangular Callout 4"/>
          <p:cNvSpPr/>
          <p:nvPr/>
        </p:nvSpPr>
        <p:spPr>
          <a:xfrm>
            <a:off x="7203536" y="1661175"/>
            <a:ext cx="1753072" cy="2253589"/>
          </a:xfrm>
          <a:prstGeom prst="wedgeRoundRectCallout">
            <a:avLst>
              <a:gd name="adj1" fmla="val -45582"/>
              <a:gd name="adj2" fmla="val 6942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smtClean="0"/>
              <a:t>That would be very nice. I would enjoy the walk.</a:t>
            </a:r>
            <a:r>
              <a:rPr lang="en-US" sz="2000" dirty="0" smtClean="0"/>
              <a:t> </a:t>
            </a:r>
            <a:endParaRPr lang="en-US" sz="2000" dirty="0"/>
          </a:p>
        </p:txBody>
      </p:sp>
    </p:spTree>
    <p:extLst>
      <p:ext uri="{BB962C8B-B14F-4D97-AF65-F5344CB8AC3E}">
        <p14:creationId xmlns:mc="http://schemas.openxmlformats.org/markup-compatibility/2006" xmlns:mv="urn:schemas-microsoft-com:mac:vml" xmlns:p14="http://schemas.microsoft.com/office/powerpoint/2010/main" xmlns="" val="33357925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na.png"/>
          <p:cNvPicPr>
            <a:picLocks noChangeAspect="1"/>
          </p:cNvPicPr>
          <p:nvPr/>
        </p:nvPicPr>
        <p:blipFill>
          <a:blip r:embed="rId2" cstate="print"/>
          <a:stretch>
            <a:fillRect/>
          </a:stretch>
        </p:blipFill>
        <p:spPr>
          <a:xfrm>
            <a:off x="2183283" y="2185223"/>
            <a:ext cx="6218843" cy="3798902"/>
          </a:xfrm>
          <a:prstGeom prst="rect">
            <a:avLst/>
          </a:prstGeom>
        </p:spPr>
      </p:pic>
      <p:sp>
        <p:nvSpPr>
          <p:cNvPr id="5" name="Cloud Callout 4"/>
          <p:cNvSpPr/>
          <p:nvPr/>
        </p:nvSpPr>
        <p:spPr>
          <a:xfrm>
            <a:off x="168079" y="560313"/>
            <a:ext cx="3408283" cy="3324525"/>
          </a:xfrm>
          <a:prstGeom prst="cloudCallout">
            <a:avLst>
              <a:gd name="adj1" fmla="val 48803"/>
              <a:gd name="adj2" fmla="val 6568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500" dirty="0" smtClean="0"/>
              <a:t>      </a:t>
            </a:r>
          </a:p>
          <a:p>
            <a:pPr algn="ctr"/>
            <a:endParaRPr lang="en-US" sz="1500" dirty="0"/>
          </a:p>
        </p:txBody>
      </p:sp>
      <p:cxnSp>
        <p:nvCxnSpPr>
          <p:cNvPr id="10" name="Straight Connector 9"/>
          <p:cNvCxnSpPr/>
          <p:nvPr/>
        </p:nvCxnSpPr>
        <p:spPr>
          <a:xfrm>
            <a:off x="-1" y="289495"/>
            <a:ext cx="9144000" cy="1588"/>
          </a:xfrm>
          <a:prstGeom prst="line">
            <a:avLst/>
          </a:prstGeom>
          <a:ln w="95250"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itle 1"/>
          <p:cNvSpPr txBox="1">
            <a:spLocks/>
          </p:cNvSpPr>
          <p:nvPr/>
        </p:nvSpPr>
        <p:spPr bwMode="auto">
          <a:xfrm>
            <a:off x="457200" y="274638"/>
            <a:ext cx="6938305" cy="792162"/>
          </a:xfrm>
          <a:prstGeom prst="rect">
            <a:avLst/>
          </a:prstGeom>
          <a:noFill/>
          <a:ln>
            <a:noFill/>
          </a:ln>
          <a:extLst/>
        </p:spPr>
        <p:txBody>
          <a:bodyPr/>
          <a:lstStyle>
            <a:lvl1pPr defTabSz="457200">
              <a:defRPr sz="2400">
                <a:solidFill>
                  <a:schemeClr val="tx1"/>
                </a:solidFill>
                <a:latin typeface="Arial" pitchFamily="34" charset="0"/>
                <a:ea typeface="ＭＳ Ｐゴシック" pitchFamily="34" charset="-128"/>
              </a:defRPr>
            </a:lvl1pPr>
            <a:lvl2pPr marL="37931725" indent="-37474525" defTabSz="457200">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defRPr/>
            </a:pPr>
            <a:r>
              <a:rPr lang="en-CA" sz="2800" b="1" i="1" dirty="0" smtClean="0">
                <a:solidFill>
                  <a:schemeClr val="tx2"/>
                </a:solidFill>
                <a:cs typeface="Arial" pitchFamily="34" charset="0"/>
              </a:rPr>
              <a:t>Peer Tours</a:t>
            </a:r>
          </a:p>
          <a:p>
            <a:pPr>
              <a:defRPr/>
            </a:pPr>
            <a:endParaRPr lang="en-CA" sz="4000" dirty="0" smtClean="0">
              <a:solidFill>
                <a:srgbClr val="19315B"/>
              </a:solidFill>
              <a:cs typeface="Arial" pitchFamily="34" charset="0"/>
            </a:endParaRPr>
          </a:p>
        </p:txBody>
      </p:sp>
      <p:pic>
        <p:nvPicPr>
          <p:cNvPr id="12" name="Picture 11"/>
          <p:cNvPicPr>
            <a:picLocks noChangeAspect="1"/>
          </p:cNvPicPr>
          <p:nvPr/>
        </p:nvPicPr>
        <p:blipFill>
          <a:blip r:embed="rId3" cstate="print"/>
          <a:srcRect l="4432" t="4465" r="5295" b="3504"/>
          <a:stretch>
            <a:fillRect/>
          </a:stretch>
        </p:blipFill>
        <p:spPr>
          <a:xfrm>
            <a:off x="7559675" y="85725"/>
            <a:ext cx="977900" cy="996950"/>
          </a:xfrm>
          <a:prstGeom prst="rect">
            <a:avLst/>
          </a:prstGeom>
          <a:solidFill>
            <a:srgbClr val="688293"/>
          </a:solidFill>
          <a:ln>
            <a:solidFill>
              <a:srgbClr val="A49589"/>
            </a:solidFill>
          </a:ln>
        </p:spPr>
      </p:pic>
      <p:sp>
        <p:nvSpPr>
          <p:cNvPr id="13" name="TextBox 12"/>
          <p:cNvSpPr txBox="1"/>
          <p:nvPr/>
        </p:nvSpPr>
        <p:spPr>
          <a:xfrm>
            <a:off x="392185" y="1027237"/>
            <a:ext cx="3277553" cy="2800766"/>
          </a:xfrm>
          <a:prstGeom prst="rect">
            <a:avLst/>
          </a:prstGeom>
          <a:noFill/>
        </p:spPr>
        <p:txBody>
          <a:bodyPr wrap="square" rtlCol="0">
            <a:spAutoFit/>
          </a:bodyPr>
          <a:lstStyle/>
          <a:p>
            <a:r>
              <a:rPr lang="en-US" sz="2200" dirty="0" smtClean="0"/>
              <a:t>    I can observe you…</a:t>
            </a:r>
            <a:br>
              <a:rPr lang="en-US" sz="2200" dirty="0" smtClean="0"/>
            </a:br>
            <a:r>
              <a:rPr lang="en-US" sz="2200" dirty="0" smtClean="0"/>
              <a:t>     Interact with </a:t>
            </a:r>
            <a:br>
              <a:rPr lang="en-US" sz="2200" dirty="0" smtClean="0"/>
            </a:br>
            <a:r>
              <a:rPr lang="en-US" sz="2200" dirty="0" smtClean="0"/>
              <a:t>Residents, interact </a:t>
            </a:r>
            <a:br>
              <a:rPr lang="en-US" sz="2200" dirty="0" smtClean="0"/>
            </a:br>
            <a:r>
              <a:rPr lang="en-US" sz="2200" dirty="0" smtClean="0"/>
              <a:t>  with staff, react </a:t>
            </a:r>
            <a:br>
              <a:rPr lang="en-US" sz="2200" dirty="0" smtClean="0"/>
            </a:br>
            <a:r>
              <a:rPr lang="en-US" sz="2200" dirty="0" smtClean="0"/>
              <a:t>   to the sights and</a:t>
            </a:r>
            <a:br>
              <a:rPr lang="en-US" sz="2200" dirty="0" smtClean="0"/>
            </a:br>
            <a:r>
              <a:rPr lang="en-US" sz="2200" dirty="0" smtClean="0"/>
              <a:t>    sound of our</a:t>
            </a:r>
            <a:br>
              <a:rPr lang="en-US" sz="2200" dirty="0" smtClean="0"/>
            </a:br>
            <a:r>
              <a:rPr lang="en-US" sz="2200" dirty="0" smtClean="0"/>
              <a:t>        building</a:t>
            </a:r>
          </a:p>
          <a:p>
            <a:r>
              <a:rPr lang="en-US" sz="2200" dirty="0" smtClean="0"/>
              <a:t> </a:t>
            </a:r>
            <a:endParaRPr lang="en-US" sz="2200" dirty="0"/>
          </a:p>
        </p:txBody>
      </p:sp>
    </p:spTree>
    <p:extLst>
      <p:ext uri="{BB962C8B-B14F-4D97-AF65-F5344CB8AC3E}">
        <p14:creationId xmlns:mc="http://schemas.openxmlformats.org/markup-compatibility/2006" xmlns:mv="urn:schemas-microsoft-com:mac:vml" xmlns:p14="http://schemas.microsoft.com/office/powerpoint/2010/main" xmlns="" val="32058152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na.png"/>
          <p:cNvPicPr>
            <a:picLocks noChangeAspect="1"/>
          </p:cNvPicPr>
          <p:nvPr/>
        </p:nvPicPr>
        <p:blipFill>
          <a:blip r:embed="rId2" cstate="print"/>
          <a:stretch>
            <a:fillRect/>
          </a:stretch>
        </p:blipFill>
        <p:spPr>
          <a:xfrm>
            <a:off x="2183283" y="2185223"/>
            <a:ext cx="6218843" cy="3798902"/>
          </a:xfrm>
          <a:prstGeom prst="rect">
            <a:avLst/>
          </a:prstGeom>
        </p:spPr>
      </p:pic>
      <p:sp>
        <p:nvSpPr>
          <p:cNvPr id="5" name="Cloud Callout 4"/>
          <p:cNvSpPr/>
          <p:nvPr/>
        </p:nvSpPr>
        <p:spPr>
          <a:xfrm rot="20412729">
            <a:off x="6642200" y="1136599"/>
            <a:ext cx="2895600" cy="3321441"/>
          </a:xfrm>
          <a:prstGeom prst="cloudCallout">
            <a:avLst>
              <a:gd name="adj1" fmla="val -51197"/>
              <a:gd name="adj2" fmla="val 53406"/>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dirty="0"/>
          </a:p>
        </p:txBody>
      </p:sp>
      <p:cxnSp>
        <p:nvCxnSpPr>
          <p:cNvPr id="10" name="Straight Connector 9"/>
          <p:cNvCxnSpPr/>
          <p:nvPr/>
        </p:nvCxnSpPr>
        <p:spPr>
          <a:xfrm>
            <a:off x="-1" y="289495"/>
            <a:ext cx="9144000" cy="1588"/>
          </a:xfrm>
          <a:prstGeom prst="line">
            <a:avLst/>
          </a:prstGeom>
          <a:ln w="95250"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itle 1"/>
          <p:cNvSpPr txBox="1">
            <a:spLocks/>
          </p:cNvSpPr>
          <p:nvPr/>
        </p:nvSpPr>
        <p:spPr bwMode="auto">
          <a:xfrm>
            <a:off x="457200" y="274638"/>
            <a:ext cx="6938305" cy="792162"/>
          </a:xfrm>
          <a:prstGeom prst="rect">
            <a:avLst/>
          </a:prstGeom>
          <a:noFill/>
          <a:ln>
            <a:noFill/>
          </a:ln>
          <a:extLst/>
        </p:spPr>
        <p:txBody>
          <a:bodyPr/>
          <a:lstStyle>
            <a:lvl1pPr defTabSz="457200">
              <a:defRPr sz="2400">
                <a:solidFill>
                  <a:schemeClr val="tx1"/>
                </a:solidFill>
                <a:latin typeface="Arial" pitchFamily="34" charset="0"/>
                <a:ea typeface="ＭＳ Ｐゴシック" pitchFamily="34" charset="-128"/>
              </a:defRPr>
            </a:lvl1pPr>
            <a:lvl2pPr marL="37931725" indent="-37474525" defTabSz="457200">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defRPr/>
            </a:pPr>
            <a:r>
              <a:rPr lang="en-CA" sz="2800" b="1" i="1" dirty="0" smtClean="0">
                <a:solidFill>
                  <a:schemeClr val="tx2"/>
                </a:solidFill>
                <a:cs typeface="Arial" pitchFamily="34" charset="0"/>
              </a:rPr>
              <a:t>Peer Tours</a:t>
            </a:r>
          </a:p>
          <a:p>
            <a:pPr>
              <a:defRPr/>
            </a:pPr>
            <a:endParaRPr lang="en-CA" sz="4000" dirty="0" smtClean="0">
              <a:solidFill>
                <a:srgbClr val="19315B"/>
              </a:solidFill>
              <a:cs typeface="Arial" pitchFamily="34" charset="0"/>
            </a:endParaRPr>
          </a:p>
        </p:txBody>
      </p:sp>
      <p:pic>
        <p:nvPicPr>
          <p:cNvPr id="12" name="Picture 11"/>
          <p:cNvPicPr>
            <a:picLocks noChangeAspect="1"/>
          </p:cNvPicPr>
          <p:nvPr/>
        </p:nvPicPr>
        <p:blipFill>
          <a:blip r:embed="rId3" cstate="print"/>
          <a:srcRect l="4432" t="4465" r="5295" b="3504"/>
          <a:stretch>
            <a:fillRect/>
          </a:stretch>
        </p:blipFill>
        <p:spPr>
          <a:xfrm>
            <a:off x="7559675" y="85725"/>
            <a:ext cx="977900" cy="996950"/>
          </a:xfrm>
          <a:prstGeom prst="rect">
            <a:avLst/>
          </a:prstGeom>
          <a:solidFill>
            <a:srgbClr val="688293"/>
          </a:solidFill>
          <a:ln>
            <a:solidFill>
              <a:srgbClr val="A49589"/>
            </a:solidFill>
          </a:ln>
        </p:spPr>
      </p:pic>
      <p:sp>
        <p:nvSpPr>
          <p:cNvPr id="13" name="TextBox 12"/>
          <p:cNvSpPr txBox="1"/>
          <p:nvPr/>
        </p:nvSpPr>
        <p:spPr>
          <a:xfrm>
            <a:off x="6905550" y="1565905"/>
            <a:ext cx="2339412" cy="2800766"/>
          </a:xfrm>
          <a:prstGeom prst="rect">
            <a:avLst/>
          </a:prstGeom>
          <a:noFill/>
        </p:spPr>
        <p:txBody>
          <a:bodyPr wrap="square" rtlCol="0">
            <a:spAutoFit/>
          </a:bodyPr>
          <a:lstStyle/>
          <a:p>
            <a:r>
              <a:rPr lang="en-US" sz="2200" dirty="0" smtClean="0"/>
              <a:t>    Maybe the </a:t>
            </a:r>
            <a:br>
              <a:rPr lang="en-US" sz="2200" dirty="0" smtClean="0"/>
            </a:br>
            <a:r>
              <a:rPr lang="en-US" sz="2200" dirty="0" smtClean="0"/>
              <a:t>  walk will help </a:t>
            </a:r>
            <a:br>
              <a:rPr lang="en-US" sz="2200" dirty="0" smtClean="0"/>
            </a:br>
            <a:r>
              <a:rPr lang="en-US" sz="2200" dirty="0" smtClean="0"/>
              <a:t>me relax for my</a:t>
            </a:r>
            <a:br>
              <a:rPr lang="en-US" sz="2200" dirty="0" smtClean="0"/>
            </a:br>
            <a:r>
              <a:rPr lang="en-US" sz="2200" dirty="0" smtClean="0"/>
              <a:t> interview! I can see what it’s like</a:t>
            </a:r>
            <a:br>
              <a:rPr lang="en-US" sz="2200" dirty="0" smtClean="0"/>
            </a:br>
            <a:r>
              <a:rPr lang="en-US" sz="2200" dirty="0" smtClean="0"/>
              <a:t>   here without</a:t>
            </a:r>
            <a:br>
              <a:rPr lang="en-US" sz="2200" dirty="0" smtClean="0"/>
            </a:br>
            <a:r>
              <a:rPr lang="en-US" sz="2200" dirty="0" smtClean="0"/>
              <a:t>  the pressure.</a:t>
            </a:r>
          </a:p>
          <a:p>
            <a:endParaRPr lang="en-US" sz="2200" dirty="0"/>
          </a:p>
        </p:txBody>
      </p:sp>
    </p:spTree>
    <p:extLst>
      <p:ext uri="{BB962C8B-B14F-4D97-AF65-F5344CB8AC3E}">
        <p14:creationId xmlns:mc="http://schemas.openxmlformats.org/markup-compatibility/2006" xmlns:mv="urn:schemas-microsoft-com:mac:vml" xmlns:p14="http://schemas.microsoft.com/office/powerpoint/2010/main" xmlns="" val="35281461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na.png"/>
          <p:cNvPicPr>
            <a:picLocks noChangeAspect="1"/>
          </p:cNvPicPr>
          <p:nvPr/>
        </p:nvPicPr>
        <p:blipFill>
          <a:blip r:embed="rId2" cstate="print"/>
          <a:stretch>
            <a:fillRect/>
          </a:stretch>
        </p:blipFill>
        <p:spPr>
          <a:xfrm>
            <a:off x="2183283" y="2185223"/>
            <a:ext cx="6218843" cy="3798902"/>
          </a:xfrm>
          <a:prstGeom prst="rect">
            <a:avLst/>
          </a:prstGeom>
        </p:spPr>
      </p:pic>
      <p:sp>
        <p:nvSpPr>
          <p:cNvPr id="5" name="Cloud Callout 4"/>
          <p:cNvSpPr/>
          <p:nvPr/>
        </p:nvSpPr>
        <p:spPr>
          <a:xfrm>
            <a:off x="210070" y="859339"/>
            <a:ext cx="2994293" cy="3676240"/>
          </a:xfrm>
          <a:prstGeom prst="cloudCallout">
            <a:avLst>
              <a:gd name="adj1" fmla="val 48803"/>
              <a:gd name="adj2" fmla="val 6568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 </a:t>
            </a:r>
            <a:endParaRPr lang="en-US" sz="1600" dirty="0"/>
          </a:p>
        </p:txBody>
      </p:sp>
      <p:cxnSp>
        <p:nvCxnSpPr>
          <p:cNvPr id="10" name="Straight Connector 9"/>
          <p:cNvCxnSpPr/>
          <p:nvPr/>
        </p:nvCxnSpPr>
        <p:spPr>
          <a:xfrm>
            <a:off x="-1" y="289495"/>
            <a:ext cx="9144000" cy="1588"/>
          </a:xfrm>
          <a:prstGeom prst="line">
            <a:avLst/>
          </a:prstGeom>
          <a:ln w="95250"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itle 1"/>
          <p:cNvSpPr txBox="1">
            <a:spLocks/>
          </p:cNvSpPr>
          <p:nvPr/>
        </p:nvSpPr>
        <p:spPr bwMode="auto">
          <a:xfrm>
            <a:off x="457200" y="274638"/>
            <a:ext cx="6938305" cy="792162"/>
          </a:xfrm>
          <a:prstGeom prst="rect">
            <a:avLst/>
          </a:prstGeom>
          <a:noFill/>
          <a:ln>
            <a:noFill/>
          </a:ln>
          <a:extLst/>
        </p:spPr>
        <p:txBody>
          <a:bodyPr/>
          <a:lstStyle>
            <a:lvl1pPr defTabSz="457200">
              <a:defRPr sz="2400">
                <a:solidFill>
                  <a:schemeClr val="tx1"/>
                </a:solidFill>
                <a:latin typeface="Arial" pitchFamily="34" charset="0"/>
                <a:ea typeface="ＭＳ Ｐゴシック" pitchFamily="34" charset="-128"/>
              </a:defRPr>
            </a:lvl1pPr>
            <a:lvl2pPr marL="37931725" indent="-37474525" defTabSz="457200">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defRPr/>
            </a:pPr>
            <a:r>
              <a:rPr lang="en-CA" sz="2800" b="1" i="1" dirty="0" smtClean="0">
                <a:solidFill>
                  <a:schemeClr val="tx2"/>
                </a:solidFill>
                <a:cs typeface="Arial" pitchFamily="34" charset="0"/>
              </a:rPr>
              <a:t>Peer Tours</a:t>
            </a:r>
          </a:p>
          <a:p>
            <a:pPr>
              <a:defRPr/>
            </a:pPr>
            <a:endParaRPr lang="en-CA" sz="4000" dirty="0" smtClean="0">
              <a:solidFill>
                <a:srgbClr val="19315B"/>
              </a:solidFill>
              <a:cs typeface="Arial" pitchFamily="34" charset="0"/>
            </a:endParaRPr>
          </a:p>
        </p:txBody>
      </p:sp>
      <p:pic>
        <p:nvPicPr>
          <p:cNvPr id="12" name="Picture 11"/>
          <p:cNvPicPr>
            <a:picLocks noChangeAspect="1"/>
          </p:cNvPicPr>
          <p:nvPr/>
        </p:nvPicPr>
        <p:blipFill>
          <a:blip r:embed="rId3" cstate="print"/>
          <a:srcRect l="4432" t="4465" r="5295" b="3504"/>
          <a:stretch>
            <a:fillRect/>
          </a:stretch>
        </p:blipFill>
        <p:spPr>
          <a:xfrm>
            <a:off x="7559675" y="85725"/>
            <a:ext cx="977900" cy="996950"/>
          </a:xfrm>
          <a:prstGeom prst="rect">
            <a:avLst/>
          </a:prstGeom>
          <a:solidFill>
            <a:srgbClr val="688293"/>
          </a:solidFill>
          <a:ln>
            <a:solidFill>
              <a:srgbClr val="A49589"/>
            </a:solidFill>
          </a:ln>
        </p:spPr>
      </p:pic>
      <p:sp>
        <p:nvSpPr>
          <p:cNvPr id="13" name="TextBox 12"/>
          <p:cNvSpPr txBox="1"/>
          <p:nvPr/>
        </p:nvSpPr>
        <p:spPr>
          <a:xfrm>
            <a:off x="592014" y="1183974"/>
            <a:ext cx="2520838" cy="3139321"/>
          </a:xfrm>
          <a:prstGeom prst="rect">
            <a:avLst/>
          </a:prstGeom>
          <a:noFill/>
        </p:spPr>
        <p:txBody>
          <a:bodyPr wrap="square" rtlCol="0">
            <a:spAutoFit/>
          </a:bodyPr>
          <a:lstStyle/>
          <a:p>
            <a:r>
              <a:rPr lang="en-US" sz="2200" dirty="0" smtClean="0"/>
              <a:t>         I’ll observe </a:t>
            </a:r>
            <a:br>
              <a:rPr lang="en-US" sz="2200" dirty="0" smtClean="0"/>
            </a:br>
            <a:r>
              <a:rPr lang="en-US" sz="2200" dirty="0" smtClean="0"/>
              <a:t>      your body language and</a:t>
            </a:r>
            <a:br>
              <a:rPr lang="en-US" sz="2200" dirty="0" smtClean="0"/>
            </a:br>
            <a:r>
              <a:rPr lang="en-US" sz="2200" dirty="0" smtClean="0"/>
              <a:t>  pay attention to </a:t>
            </a:r>
            <a:br>
              <a:rPr lang="en-US" sz="2200" dirty="0" smtClean="0"/>
            </a:br>
            <a:r>
              <a:rPr lang="en-US" sz="2200" dirty="0" smtClean="0"/>
              <a:t>the questions </a:t>
            </a:r>
            <a:br>
              <a:rPr lang="en-US" sz="2200" dirty="0" smtClean="0"/>
            </a:br>
            <a:r>
              <a:rPr lang="en-US" sz="2200" dirty="0" smtClean="0"/>
              <a:t> you ask. I can </a:t>
            </a:r>
            <a:br>
              <a:rPr lang="en-US" sz="2200" dirty="0" smtClean="0"/>
            </a:br>
            <a:r>
              <a:rPr lang="en-US" sz="2200" dirty="0" smtClean="0"/>
              <a:t>   tell if you </a:t>
            </a:r>
            <a:br>
              <a:rPr lang="en-US" sz="2200" dirty="0" smtClean="0"/>
            </a:br>
            <a:r>
              <a:rPr lang="en-US" sz="2200" dirty="0" smtClean="0"/>
              <a:t>   will fit in.</a:t>
            </a:r>
          </a:p>
          <a:p>
            <a:endParaRPr lang="en-US" sz="2200" dirty="0"/>
          </a:p>
        </p:txBody>
      </p:sp>
    </p:spTree>
    <p:extLst>
      <p:ext uri="{BB962C8B-B14F-4D97-AF65-F5344CB8AC3E}">
        <p14:creationId xmlns:mc="http://schemas.openxmlformats.org/markup-compatibility/2006" xmlns:mv="urn:schemas-microsoft-com:mac:vml" xmlns:p14="http://schemas.microsoft.com/office/powerpoint/2010/main" xmlns="" val="11813895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na.png"/>
          <p:cNvPicPr>
            <a:picLocks noChangeAspect="1"/>
          </p:cNvPicPr>
          <p:nvPr/>
        </p:nvPicPr>
        <p:blipFill>
          <a:blip r:embed="rId2" cstate="print"/>
          <a:stretch>
            <a:fillRect/>
          </a:stretch>
        </p:blipFill>
        <p:spPr>
          <a:xfrm>
            <a:off x="2183283" y="2185223"/>
            <a:ext cx="6218843" cy="3798902"/>
          </a:xfrm>
          <a:prstGeom prst="rect">
            <a:avLst/>
          </a:prstGeom>
        </p:spPr>
      </p:pic>
      <p:sp>
        <p:nvSpPr>
          <p:cNvPr id="5" name="Cloud Callout 4"/>
          <p:cNvSpPr/>
          <p:nvPr/>
        </p:nvSpPr>
        <p:spPr>
          <a:xfrm rot="20412729">
            <a:off x="6679552" y="1136599"/>
            <a:ext cx="2895600" cy="3321441"/>
          </a:xfrm>
          <a:prstGeom prst="cloudCallout">
            <a:avLst>
              <a:gd name="adj1" fmla="val -51197"/>
              <a:gd name="adj2" fmla="val 53406"/>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dirty="0"/>
          </a:p>
        </p:txBody>
      </p:sp>
      <p:cxnSp>
        <p:nvCxnSpPr>
          <p:cNvPr id="10" name="Straight Connector 9"/>
          <p:cNvCxnSpPr/>
          <p:nvPr/>
        </p:nvCxnSpPr>
        <p:spPr>
          <a:xfrm>
            <a:off x="-1" y="289495"/>
            <a:ext cx="9144000" cy="1588"/>
          </a:xfrm>
          <a:prstGeom prst="line">
            <a:avLst/>
          </a:prstGeom>
          <a:ln w="95250"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itle 1"/>
          <p:cNvSpPr txBox="1">
            <a:spLocks/>
          </p:cNvSpPr>
          <p:nvPr/>
        </p:nvSpPr>
        <p:spPr bwMode="auto">
          <a:xfrm>
            <a:off x="457200" y="274638"/>
            <a:ext cx="6938305" cy="792162"/>
          </a:xfrm>
          <a:prstGeom prst="rect">
            <a:avLst/>
          </a:prstGeom>
          <a:noFill/>
          <a:ln>
            <a:noFill/>
          </a:ln>
          <a:extLst/>
        </p:spPr>
        <p:txBody>
          <a:bodyPr/>
          <a:lstStyle>
            <a:lvl1pPr defTabSz="457200">
              <a:defRPr sz="2400">
                <a:solidFill>
                  <a:schemeClr val="tx1"/>
                </a:solidFill>
                <a:latin typeface="Arial" pitchFamily="34" charset="0"/>
                <a:ea typeface="ＭＳ Ｐゴシック" pitchFamily="34" charset="-128"/>
              </a:defRPr>
            </a:lvl1pPr>
            <a:lvl2pPr marL="37931725" indent="-37474525" defTabSz="457200">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defRPr/>
            </a:pPr>
            <a:r>
              <a:rPr lang="en-CA" sz="2800" b="1" i="1" dirty="0" smtClean="0">
                <a:solidFill>
                  <a:schemeClr val="tx2"/>
                </a:solidFill>
                <a:cs typeface="Arial" pitchFamily="34" charset="0"/>
              </a:rPr>
              <a:t>Peer Tours</a:t>
            </a:r>
          </a:p>
          <a:p>
            <a:pPr>
              <a:defRPr/>
            </a:pPr>
            <a:endParaRPr lang="en-CA" sz="4000" dirty="0" smtClean="0">
              <a:solidFill>
                <a:srgbClr val="19315B"/>
              </a:solidFill>
              <a:cs typeface="Arial" pitchFamily="34" charset="0"/>
            </a:endParaRPr>
          </a:p>
        </p:txBody>
      </p:sp>
      <p:pic>
        <p:nvPicPr>
          <p:cNvPr id="12" name="Picture 11"/>
          <p:cNvPicPr>
            <a:picLocks noChangeAspect="1"/>
          </p:cNvPicPr>
          <p:nvPr/>
        </p:nvPicPr>
        <p:blipFill>
          <a:blip r:embed="rId3" cstate="print"/>
          <a:srcRect l="4432" t="4465" r="5295" b="3504"/>
          <a:stretch>
            <a:fillRect/>
          </a:stretch>
        </p:blipFill>
        <p:spPr>
          <a:xfrm>
            <a:off x="7559675" y="85725"/>
            <a:ext cx="977900" cy="996950"/>
          </a:xfrm>
          <a:prstGeom prst="rect">
            <a:avLst/>
          </a:prstGeom>
          <a:solidFill>
            <a:srgbClr val="688293"/>
          </a:solidFill>
          <a:ln>
            <a:solidFill>
              <a:srgbClr val="A49589"/>
            </a:solidFill>
          </a:ln>
        </p:spPr>
      </p:pic>
      <p:sp>
        <p:nvSpPr>
          <p:cNvPr id="13" name="TextBox 12"/>
          <p:cNvSpPr txBox="1"/>
          <p:nvPr/>
        </p:nvSpPr>
        <p:spPr>
          <a:xfrm>
            <a:off x="6989592" y="1537888"/>
            <a:ext cx="2339412" cy="3139321"/>
          </a:xfrm>
          <a:prstGeom prst="rect">
            <a:avLst/>
          </a:prstGeom>
          <a:noFill/>
        </p:spPr>
        <p:txBody>
          <a:bodyPr wrap="square" rtlCol="0">
            <a:spAutoFit/>
          </a:bodyPr>
          <a:lstStyle/>
          <a:p>
            <a:r>
              <a:rPr lang="en-US" sz="2200" dirty="0" smtClean="0"/>
              <a:t>     I can be myself and not</a:t>
            </a:r>
            <a:br>
              <a:rPr lang="en-US" sz="2200" dirty="0" smtClean="0"/>
            </a:br>
            <a:r>
              <a:rPr lang="en-US" sz="2200" dirty="0" smtClean="0"/>
              <a:t>  have to try to impress anyone. </a:t>
            </a:r>
            <a:br>
              <a:rPr lang="en-US" sz="2200" dirty="0" smtClean="0"/>
            </a:br>
            <a:r>
              <a:rPr lang="en-US" sz="2200" dirty="0" smtClean="0"/>
              <a:t>  That will get me</a:t>
            </a:r>
            <a:br>
              <a:rPr lang="en-US" sz="2200" dirty="0" smtClean="0"/>
            </a:br>
            <a:r>
              <a:rPr lang="en-US" sz="2200" dirty="0" smtClean="0"/>
              <a:t>  comfortable for</a:t>
            </a:r>
            <a:br>
              <a:rPr lang="en-US" sz="2200" dirty="0" smtClean="0"/>
            </a:br>
            <a:r>
              <a:rPr lang="en-US" sz="2200" dirty="0" smtClean="0"/>
              <a:t>  my interview! </a:t>
            </a:r>
          </a:p>
          <a:p>
            <a:endParaRPr lang="en-US" sz="2200" dirty="0" smtClean="0"/>
          </a:p>
          <a:p>
            <a:endParaRPr lang="en-US" sz="2200" dirty="0"/>
          </a:p>
        </p:txBody>
      </p:sp>
    </p:spTree>
    <p:extLst>
      <p:ext uri="{BB962C8B-B14F-4D97-AF65-F5344CB8AC3E}">
        <p14:creationId xmlns:mc="http://schemas.openxmlformats.org/markup-compatibility/2006" xmlns:mv="urn:schemas-microsoft-com:mac:vml" xmlns:p14="http://schemas.microsoft.com/office/powerpoint/2010/main" xmlns="" val="35281461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na.png"/>
          <p:cNvPicPr>
            <a:picLocks noChangeAspect="1"/>
          </p:cNvPicPr>
          <p:nvPr/>
        </p:nvPicPr>
        <p:blipFill>
          <a:blip r:embed="rId2" cstate="print"/>
          <a:stretch>
            <a:fillRect/>
          </a:stretch>
        </p:blipFill>
        <p:spPr>
          <a:xfrm>
            <a:off x="2183283" y="2185223"/>
            <a:ext cx="6218843" cy="3798902"/>
          </a:xfrm>
          <a:prstGeom prst="rect">
            <a:avLst/>
          </a:prstGeom>
        </p:spPr>
      </p:pic>
      <p:sp>
        <p:nvSpPr>
          <p:cNvPr id="5" name="Cloud Callout 4"/>
          <p:cNvSpPr/>
          <p:nvPr/>
        </p:nvSpPr>
        <p:spPr>
          <a:xfrm>
            <a:off x="326822" y="2007789"/>
            <a:ext cx="2877541" cy="2527790"/>
          </a:xfrm>
          <a:prstGeom prst="cloudCallout">
            <a:avLst>
              <a:gd name="adj1" fmla="val 48803"/>
              <a:gd name="adj2" fmla="val 6568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 </a:t>
            </a:r>
            <a:endParaRPr lang="en-US" sz="1600" dirty="0"/>
          </a:p>
        </p:txBody>
      </p:sp>
      <p:cxnSp>
        <p:nvCxnSpPr>
          <p:cNvPr id="10" name="Straight Connector 9"/>
          <p:cNvCxnSpPr/>
          <p:nvPr/>
        </p:nvCxnSpPr>
        <p:spPr>
          <a:xfrm>
            <a:off x="-1" y="289495"/>
            <a:ext cx="9144000" cy="1588"/>
          </a:xfrm>
          <a:prstGeom prst="line">
            <a:avLst/>
          </a:prstGeom>
          <a:ln w="95250"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itle 1"/>
          <p:cNvSpPr txBox="1">
            <a:spLocks/>
          </p:cNvSpPr>
          <p:nvPr/>
        </p:nvSpPr>
        <p:spPr bwMode="auto">
          <a:xfrm>
            <a:off x="457200" y="274638"/>
            <a:ext cx="6938305" cy="792162"/>
          </a:xfrm>
          <a:prstGeom prst="rect">
            <a:avLst/>
          </a:prstGeom>
          <a:noFill/>
          <a:ln>
            <a:noFill/>
          </a:ln>
          <a:extLst/>
        </p:spPr>
        <p:txBody>
          <a:bodyPr/>
          <a:lstStyle>
            <a:lvl1pPr defTabSz="457200">
              <a:defRPr sz="2400">
                <a:solidFill>
                  <a:schemeClr val="tx1"/>
                </a:solidFill>
                <a:latin typeface="Arial" pitchFamily="34" charset="0"/>
                <a:ea typeface="ＭＳ Ｐゴシック" pitchFamily="34" charset="-128"/>
              </a:defRPr>
            </a:lvl1pPr>
            <a:lvl2pPr marL="37931725" indent="-37474525" defTabSz="457200">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defRPr/>
            </a:pPr>
            <a:r>
              <a:rPr lang="en-CA" sz="2800" b="1" i="1" dirty="0" smtClean="0">
                <a:solidFill>
                  <a:schemeClr val="tx2"/>
                </a:solidFill>
                <a:cs typeface="Arial" pitchFamily="34" charset="0"/>
              </a:rPr>
              <a:t>Peer Tours</a:t>
            </a:r>
          </a:p>
          <a:p>
            <a:pPr>
              <a:defRPr/>
            </a:pPr>
            <a:endParaRPr lang="en-CA" sz="4000" dirty="0" smtClean="0">
              <a:solidFill>
                <a:srgbClr val="19315B"/>
              </a:solidFill>
              <a:cs typeface="Arial" pitchFamily="34" charset="0"/>
            </a:endParaRPr>
          </a:p>
        </p:txBody>
      </p:sp>
      <p:pic>
        <p:nvPicPr>
          <p:cNvPr id="12" name="Picture 11"/>
          <p:cNvPicPr>
            <a:picLocks noChangeAspect="1"/>
          </p:cNvPicPr>
          <p:nvPr/>
        </p:nvPicPr>
        <p:blipFill>
          <a:blip r:embed="rId3" cstate="print"/>
          <a:srcRect l="4432" t="4465" r="5295" b="3504"/>
          <a:stretch>
            <a:fillRect/>
          </a:stretch>
        </p:blipFill>
        <p:spPr>
          <a:xfrm>
            <a:off x="7559675" y="85725"/>
            <a:ext cx="977900" cy="996950"/>
          </a:xfrm>
          <a:prstGeom prst="rect">
            <a:avLst/>
          </a:prstGeom>
          <a:solidFill>
            <a:srgbClr val="688293"/>
          </a:solidFill>
          <a:ln>
            <a:solidFill>
              <a:srgbClr val="A49589"/>
            </a:solidFill>
          </a:ln>
        </p:spPr>
      </p:pic>
      <p:sp>
        <p:nvSpPr>
          <p:cNvPr id="13" name="TextBox 12"/>
          <p:cNvSpPr txBox="1"/>
          <p:nvPr/>
        </p:nvSpPr>
        <p:spPr>
          <a:xfrm>
            <a:off x="750755" y="2500710"/>
            <a:ext cx="1929181" cy="2123658"/>
          </a:xfrm>
          <a:prstGeom prst="rect">
            <a:avLst/>
          </a:prstGeom>
          <a:noFill/>
        </p:spPr>
        <p:txBody>
          <a:bodyPr wrap="square" rtlCol="0">
            <a:spAutoFit/>
          </a:bodyPr>
          <a:lstStyle/>
          <a:p>
            <a:pPr algn="ctr"/>
            <a:r>
              <a:rPr lang="en-US" sz="2200" dirty="0" smtClean="0"/>
              <a:t>You’re </a:t>
            </a:r>
            <a:br>
              <a:rPr lang="en-US" sz="2200" dirty="0" smtClean="0"/>
            </a:br>
            <a:r>
              <a:rPr lang="en-US" sz="2200" dirty="0" smtClean="0"/>
              <a:t>having an interview </a:t>
            </a:r>
            <a:br>
              <a:rPr lang="en-US" sz="2200" dirty="0" smtClean="0"/>
            </a:br>
            <a:r>
              <a:rPr lang="en-US" sz="2200" dirty="0" smtClean="0"/>
              <a:t>right now!</a:t>
            </a:r>
          </a:p>
          <a:p>
            <a:endParaRPr lang="en-US" sz="2200" dirty="0" smtClean="0"/>
          </a:p>
          <a:p>
            <a:endParaRPr lang="en-US" sz="2200" dirty="0"/>
          </a:p>
        </p:txBody>
      </p:sp>
    </p:spTree>
    <p:extLst>
      <p:ext uri="{BB962C8B-B14F-4D97-AF65-F5344CB8AC3E}">
        <p14:creationId xmlns:mc="http://schemas.openxmlformats.org/markup-compatibility/2006" xmlns:mv="urn:schemas-microsoft-com:mac:vml" xmlns:p14="http://schemas.microsoft.com/office/powerpoint/2010/main" xmlns="" val="11813895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Proceed with Caution….</a:t>
            </a:r>
            <a:endParaRPr lang="en-US" dirty="0"/>
          </a:p>
        </p:txBody>
      </p:sp>
      <p:sp>
        <p:nvSpPr>
          <p:cNvPr id="3" name="Content Placeholder 2"/>
          <p:cNvSpPr>
            <a:spLocks noGrp="1"/>
          </p:cNvSpPr>
          <p:nvPr>
            <p:ph idx="1"/>
          </p:nvPr>
        </p:nvSpPr>
        <p:spPr>
          <a:xfrm>
            <a:off x="457200" y="1504950"/>
            <a:ext cx="8229600" cy="4525963"/>
          </a:xfrm>
        </p:spPr>
        <p:txBody>
          <a:bodyPr>
            <a:normAutofit/>
          </a:bodyPr>
          <a:lstStyle/>
          <a:p>
            <a:r>
              <a:rPr lang="en-US" sz="2800" dirty="0" smtClean="0"/>
              <a:t>The </a:t>
            </a:r>
            <a:r>
              <a:rPr lang="en-US" sz="2800" b="1" dirty="0" smtClean="0"/>
              <a:t>entire</a:t>
            </a:r>
            <a:r>
              <a:rPr lang="en-US" sz="2800" dirty="0" smtClean="0"/>
              <a:t> applicant </a:t>
            </a:r>
            <a:r>
              <a:rPr lang="en-US" sz="2800" b="1" dirty="0" smtClean="0"/>
              <a:t>interview process </a:t>
            </a:r>
            <a:r>
              <a:rPr lang="en-US" sz="2800" dirty="0" smtClean="0"/>
              <a:t>should be based on </a:t>
            </a:r>
            <a:r>
              <a:rPr lang="en-US" sz="2800" b="1" dirty="0" smtClean="0"/>
              <a:t>fairness</a:t>
            </a:r>
            <a:r>
              <a:rPr lang="en-US" sz="2800" dirty="0" smtClean="0"/>
              <a:t>, consistency, </a:t>
            </a:r>
            <a:r>
              <a:rPr lang="en-US" sz="2800" b="1" dirty="0" smtClean="0"/>
              <a:t>ethical</a:t>
            </a:r>
            <a:r>
              <a:rPr lang="en-US" sz="2800" dirty="0" smtClean="0"/>
              <a:t> and legal behaviors</a:t>
            </a:r>
          </a:p>
          <a:p>
            <a:r>
              <a:rPr lang="en-US" sz="2800" dirty="0" smtClean="0"/>
              <a:t>Included are </a:t>
            </a:r>
            <a:r>
              <a:rPr lang="en-US" sz="2800" b="1" dirty="0" smtClean="0"/>
              <a:t>two key </a:t>
            </a:r>
            <a:r>
              <a:rPr lang="en-US" sz="2800" dirty="0" smtClean="0"/>
              <a:t>reference </a:t>
            </a:r>
            <a:r>
              <a:rPr lang="en-US" sz="2800" b="1" dirty="0" smtClean="0"/>
              <a:t>guides </a:t>
            </a:r>
            <a:r>
              <a:rPr lang="en-US" sz="2800" dirty="0" smtClean="0"/>
              <a:t>peer</a:t>
            </a:r>
            <a:r>
              <a:rPr lang="en-US" sz="2800" b="1" dirty="0" smtClean="0"/>
              <a:t> </a:t>
            </a:r>
            <a:r>
              <a:rPr lang="en-US" sz="2800" dirty="0" smtClean="0"/>
              <a:t>interviewers </a:t>
            </a:r>
            <a:r>
              <a:rPr lang="en-US" sz="2800" b="1" dirty="0" smtClean="0"/>
              <a:t>need to know</a:t>
            </a:r>
            <a:r>
              <a:rPr lang="en-US" sz="2800" dirty="0" smtClean="0"/>
              <a:t>:</a:t>
            </a:r>
          </a:p>
          <a:p>
            <a:pPr marL="1428750" indent="-514350">
              <a:buFont typeface="Wingdings" charset="2"/>
              <a:buAutoNum type="arabicPlain"/>
            </a:pPr>
            <a:r>
              <a:rPr lang="en-US" sz="2800" dirty="0" smtClean="0"/>
              <a:t>Americans </a:t>
            </a:r>
            <a:r>
              <a:rPr lang="en-US" sz="2800" dirty="0"/>
              <a:t>With Disabilities </a:t>
            </a:r>
            <a:r>
              <a:rPr lang="en-US" sz="2800" dirty="0" smtClean="0"/>
              <a:t>Act Legal Questions</a:t>
            </a:r>
          </a:p>
          <a:p>
            <a:pPr marL="1428750" indent="-514350">
              <a:buFont typeface="Wingdings" charset="2"/>
              <a:buAutoNum type="arabicPlain"/>
            </a:pPr>
            <a:r>
              <a:rPr lang="en-US" sz="2800" dirty="0"/>
              <a:t>What You can Ask and What You Can’t – </a:t>
            </a:r>
            <a:r>
              <a:rPr lang="en-US" sz="2800" dirty="0" smtClean="0"/>
              <a:t>Legal/Illegal </a:t>
            </a:r>
            <a:r>
              <a:rPr lang="en-US" sz="2800" dirty="0"/>
              <a:t>Interview Questions</a:t>
            </a:r>
          </a:p>
          <a:p>
            <a:pPr marL="1428750" indent="-514350">
              <a:buAutoNum type="arabicPlain"/>
            </a:pPr>
            <a:endParaRPr lang="en-US" dirty="0"/>
          </a:p>
          <a:p>
            <a:pPr marL="0" indent="0">
              <a:buNone/>
            </a:pPr>
            <a:endParaRPr lang="en-US" dirty="0"/>
          </a:p>
        </p:txBody>
      </p:sp>
    </p:spTree>
    <p:extLst>
      <p:ext uri="{BB962C8B-B14F-4D97-AF65-F5344CB8AC3E}">
        <p14:creationId xmlns:mc="http://schemas.openxmlformats.org/markup-compatibility/2006" xmlns:mv="urn:schemas-microsoft-com:mac:vml" xmlns:p14="http://schemas.microsoft.com/office/powerpoint/2010/main" xmlns="" val="256183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Proceed with Caution…</a:t>
            </a:r>
            <a:endParaRPr lang="en-US" dirty="0"/>
          </a:p>
        </p:txBody>
      </p:sp>
      <p:sp>
        <p:nvSpPr>
          <p:cNvPr id="3" name="Content Placeholder 2"/>
          <p:cNvSpPr>
            <a:spLocks noGrp="1"/>
          </p:cNvSpPr>
          <p:nvPr>
            <p:ph idx="1"/>
          </p:nvPr>
        </p:nvSpPr>
        <p:spPr/>
        <p:txBody>
          <a:bodyPr/>
          <a:lstStyle/>
          <a:p>
            <a:pPr marL="0" indent="0">
              <a:buNone/>
            </a:pPr>
            <a:r>
              <a:rPr lang="en-CA" dirty="0" smtClean="0"/>
              <a:t>Example:</a:t>
            </a:r>
          </a:p>
          <a:p>
            <a:pPr marL="0" indent="0">
              <a:buNone/>
            </a:pPr>
            <a:endParaRPr lang="en-CA" dirty="0"/>
          </a:p>
          <a:p>
            <a:pPr marL="0" indent="0">
              <a:buNone/>
            </a:pPr>
            <a:r>
              <a:rPr lang="en-CA" dirty="0" smtClean="0"/>
              <a:t>Working Weekends</a:t>
            </a:r>
            <a:endParaRPr lang="en-US" dirty="0"/>
          </a:p>
        </p:txBody>
      </p:sp>
      <p:pic>
        <p:nvPicPr>
          <p:cNvPr id="244738" name="Picture 2" descr="http://www.iclipart.com/dodl.php?linklokauth=LzU2OC9tZWRpdW0vYmF0Y2hfMDIvMjUwMjE0XzIwMTIwNTA0X2ltZ180MzEyLmpwZywxNDE4MDc4Nzk4LDk2LjUzLjUuODIsMCwwLExMXzAsLDZlZWI3MzVjNWViOWMwYzhjNmViMGE4YjEwYjI2NTVm/250214_20120504_img_4312.jpg"/>
          <p:cNvPicPr>
            <a:picLocks noChangeAspect="1" noChangeArrowheads="1"/>
          </p:cNvPicPr>
          <p:nvPr/>
        </p:nvPicPr>
        <p:blipFill>
          <a:blip r:embed="rId2" cstate="print">
            <a:clrChange>
              <a:clrFrom>
                <a:srgbClr val="000000"/>
              </a:clrFrom>
              <a:clrTo>
                <a:srgbClr val="000000">
                  <a:alpha val="0"/>
                </a:srgbClr>
              </a:clrTo>
            </a:clrChange>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3342919" y="3470130"/>
            <a:ext cx="5609068" cy="1841645"/>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pic>
        <p:nvPicPr>
          <p:cNvPr id="244740" name="Picture 4" descr="http://www.iclipart.com/dodl.php?linklokauth=LzU2OC9tZWRpdW0vYmF0Y2hfMDIvMjUwMjE0XzIwMTIwNTA0X2ltZ180MzEzLmpwZywxNDE4MDc4ODI2LDk2LjUzLjUuODIsMCwwLExMXzAsLDY0ZDZiNzY0OTJlNGQxNmNlN2QyY2E4Y2ZjNWE0ZGQ4/250214_20120504_img_4313.jpg"/>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3345211" y="4096360"/>
            <a:ext cx="5601938" cy="1839304"/>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 val="256399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pic>
        <p:nvPicPr>
          <p:cNvPr id="14339" name="Picture 1"/>
          <p:cNvPicPr>
            <a:picLocks noChangeAspect="1"/>
          </p:cNvPicPr>
          <p:nvPr/>
        </p:nvPicPr>
        <p:blipFill>
          <a:blip r:embed="rId3" cstate="email"/>
          <a:srcRect/>
          <a:stretch>
            <a:fillRect/>
          </a:stretch>
        </p:blipFill>
        <p:spPr bwMode="auto">
          <a:xfrm>
            <a:off x="6657975" y="4100513"/>
            <a:ext cx="1778000" cy="2619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Can and Cannot Ask</a:t>
            </a:r>
            <a:endParaRPr lang="en-US" dirty="0"/>
          </a:p>
        </p:txBody>
      </p:sp>
      <p:pic>
        <p:nvPicPr>
          <p:cNvPr id="4" name="Picture 3"/>
          <p:cNvPicPr>
            <a:picLocks noChangeAspect="1"/>
          </p:cNvPicPr>
          <p:nvPr/>
        </p:nvPicPr>
        <p:blipFill rotWithShape="1">
          <a:blip r:embed="rId2" cstate="print">
            <a:extLst>
              <a:ext uri="{28A0092B-C50C-407E-A947-70E740481C1C}">
                <a14:useLocalDpi xmlns:mc="http://schemas.openxmlformats.org/markup-compatibility/2006" xmlns:mv="urn:schemas-microsoft-com:mac:vml" xmlns:a14="http://schemas.microsoft.com/office/drawing/2010/main" xmlns="" val="0"/>
              </a:ext>
            </a:extLst>
          </a:blip>
          <a:srcRect b="17953"/>
          <a:stretch/>
        </p:blipFill>
        <p:spPr>
          <a:xfrm>
            <a:off x="5253135" y="1418915"/>
            <a:ext cx="805543" cy="660920"/>
          </a:xfrm>
          <a:prstGeom prst="rect">
            <a:avLst/>
          </a:prstGeom>
        </p:spPr>
      </p:pic>
      <p:pic>
        <p:nvPicPr>
          <p:cNvPr id="6" name="Picture 5"/>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1293846" y="1528548"/>
            <a:ext cx="526946" cy="526946"/>
          </a:xfrm>
          <a:prstGeom prst="rect">
            <a:avLst/>
          </a:prstGeom>
        </p:spPr>
      </p:pic>
      <p:sp>
        <p:nvSpPr>
          <p:cNvPr id="7" name="TextBox 6"/>
          <p:cNvSpPr txBox="1"/>
          <p:nvPr/>
        </p:nvSpPr>
        <p:spPr>
          <a:xfrm>
            <a:off x="1932098" y="1528548"/>
            <a:ext cx="3209731" cy="584775"/>
          </a:xfrm>
          <a:prstGeom prst="rect">
            <a:avLst/>
          </a:prstGeom>
          <a:noFill/>
        </p:spPr>
        <p:txBody>
          <a:bodyPr wrap="square" rtlCol="0">
            <a:spAutoFit/>
          </a:bodyPr>
          <a:lstStyle/>
          <a:p>
            <a:r>
              <a:rPr lang="en-CA" sz="3200" b="1" dirty="0" smtClean="0"/>
              <a:t>Cannot</a:t>
            </a:r>
            <a:endParaRPr lang="en-US" sz="3200" b="1" dirty="0"/>
          </a:p>
        </p:txBody>
      </p:sp>
      <p:sp>
        <p:nvSpPr>
          <p:cNvPr id="8" name="TextBox 7"/>
          <p:cNvSpPr txBox="1"/>
          <p:nvPr/>
        </p:nvSpPr>
        <p:spPr>
          <a:xfrm>
            <a:off x="6127101" y="1453072"/>
            <a:ext cx="3209731" cy="584775"/>
          </a:xfrm>
          <a:prstGeom prst="rect">
            <a:avLst/>
          </a:prstGeom>
          <a:noFill/>
        </p:spPr>
        <p:txBody>
          <a:bodyPr wrap="square" rtlCol="0">
            <a:spAutoFit/>
          </a:bodyPr>
          <a:lstStyle/>
          <a:p>
            <a:r>
              <a:rPr lang="en-CA" sz="3200" b="1" dirty="0" smtClean="0"/>
              <a:t>Can</a:t>
            </a:r>
            <a:endParaRPr lang="en-US" sz="3200" b="1" dirty="0"/>
          </a:p>
        </p:txBody>
      </p:sp>
      <p:cxnSp>
        <p:nvCxnSpPr>
          <p:cNvPr id="10" name="Straight Connector 9"/>
          <p:cNvCxnSpPr/>
          <p:nvPr/>
        </p:nvCxnSpPr>
        <p:spPr>
          <a:xfrm>
            <a:off x="737119" y="2172243"/>
            <a:ext cx="7800392" cy="0"/>
          </a:xfrm>
          <a:prstGeom prst="line">
            <a:avLst/>
          </a:prstGeom>
          <a:ln>
            <a:solidFill>
              <a:srgbClr val="19315B"/>
            </a:solidFill>
          </a:ln>
          <a:effectLst/>
        </p:spPr>
        <p:style>
          <a:lnRef idx="2">
            <a:schemeClr val="accent1"/>
          </a:lnRef>
          <a:fillRef idx="0">
            <a:schemeClr val="accent1"/>
          </a:fillRef>
          <a:effectRef idx="1">
            <a:schemeClr val="accent1"/>
          </a:effectRef>
          <a:fontRef idx="minor">
            <a:schemeClr val="tx1"/>
          </a:fontRef>
        </p:style>
      </p:cxnSp>
      <p:grpSp>
        <p:nvGrpSpPr>
          <p:cNvPr id="11" name="Group 10"/>
          <p:cNvGrpSpPr/>
          <p:nvPr/>
        </p:nvGrpSpPr>
        <p:grpSpPr>
          <a:xfrm>
            <a:off x="760446" y="2208724"/>
            <a:ext cx="3531636" cy="3288173"/>
            <a:chOff x="760446" y="2208724"/>
            <a:chExt cx="3531636" cy="3288173"/>
          </a:xfrm>
        </p:grpSpPr>
        <p:pic>
          <p:nvPicPr>
            <p:cNvPr id="5" name="Picture 4" descr="Church-Pic.jpg"/>
            <p:cNvPicPr>
              <a:picLocks noChangeAspect="1"/>
            </p:cNvPicPr>
            <p:nvPr/>
          </p:nvPicPr>
          <p:blipFill>
            <a:blip r:embed="rId4" cstate="print"/>
            <a:stretch>
              <a:fillRect/>
            </a:stretch>
          </p:blipFill>
          <p:spPr>
            <a:xfrm>
              <a:off x="990600" y="3276211"/>
              <a:ext cx="2668555" cy="2220686"/>
            </a:xfrm>
            <a:prstGeom prst="rect">
              <a:avLst/>
            </a:prstGeom>
          </p:spPr>
        </p:pic>
        <p:sp>
          <p:nvSpPr>
            <p:cNvPr id="12" name="TextBox 11"/>
            <p:cNvSpPr txBox="1"/>
            <p:nvPr/>
          </p:nvSpPr>
          <p:spPr>
            <a:xfrm>
              <a:off x="760446" y="2208724"/>
              <a:ext cx="3531636" cy="830997"/>
            </a:xfrm>
            <a:prstGeom prst="rect">
              <a:avLst/>
            </a:prstGeom>
            <a:noFill/>
          </p:spPr>
          <p:txBody>
            <a:bodyPr wrap="square" rtlCol="0">
              <a:spAutoFit/>
            </a:bodyPr>
            <a:lstStyle/>
            <a:p>
              <a:r>
                <a:rPr lang="en-CA" dirty="0" smtClean="0"/>
                <a:t>“Do you go to church every Sunday?”</a:t>
              </a:r>
              <a:endParaRPr lang="en-US" dirty="0"/>
            </a:p>
          </p:txBody>
        </p:sp>
      </p:grpSp>
      <p:sp>
        <p:nvSpPr>
          <p:cNvPr id="13" name="TextBox 12"/>
          <p:cNvSpPr txBox="1"/>
          <p:nvPr/>
        </p:nvSpPr>
        <p:spPr>
          <a:xfrm>
            <a:off x="4915678" y="2205731"/>
            <a:ext cx="3531636" cy="1938992"/>
          </a:xfrm>
          <a:prstGeom prst="rect">
            <a:avLst/>
          </a:prstGeom>
          <a:noFill/>
        </p:spPr>
        <p:txBody>
          <a:bodyPr wrap="square" rtlCol="0">
            <a:spAutoFit/>
          </a:bodyPr>
          <a:lstStyle/>
          <a:p>
            <a:r>
              <a:rPr lang="en-CA" dirty="0" smtClean="0"/>
              <a:t>“We have a 24/7 need for staff. Is there anything preventing you from working Saturdays or Sundays?</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328974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Can and Cannot Ask</a:t>
            </a:r>
            <a:endParaRPr lang="en-US" dirty="0"/>
          </a:p>
        </p:txBody>
      </p:sp>
      <p:pic>
        <p:nvPicPr>
          <p:cNvPr id="4" name="Picture 3"/>
          <p:cNvPicPr>
            <a:picLocks noChangeAspect="1"/>
          </p:cNvPicPr>
          <p:nvPr/>
        </p:nvPicPr>
        <p:blipFill rotWithShape="1">
          <a:blip r:embed="rId2" cstate="print">
            <a:extLst>
              <a:ext uri="{28A0092B-C50C-407E-A947-70E740481C1C}">
                <a14:useLocalDpi xmlns:mc="http://schemas.openxmlformats.org/markup-compatibility/2006" xmlns:mv="urn:schemas-microsoft-com:mac:vml" xmlns:a14="http://schemas.microsoft.com/office/drawing/2010/main" xmlns="" val="0"/>
              </a:ext>
            </a:extLst>
          </a:blip>
          <a:srcRect b="17953"/>
          <a:stretch/>
        </p:blipFill>
        <p:spPr>
          <a:xfrm>
            <a:off x="5253135" y="1418915"/>
            <a:ext cx="805543" cy="660920"/>
          </a:xfrm>
          <a:prstGeom prst="rect">
            <a:avLst/>
          </a:prstGeom>
        </p:spPr>
      </p:pic>
      <p:pic>
        <p:nvPicPr>
          <p:cNvPr id="6" name="Picture 5"/>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1293846" y="1528548"/>
            <a:ext cx="526946" cy="526946"/>
          </a:xfrm>
          <a:prstGeom prst="rect">
            <a:avLst/>
          </a:prstGeom>
        </p:spPr>
      </p:pic>
      <p:sp>
        <p:nvSpPr>
          <p:cNvPr id="7" name="TextBox 6"/>
          <p:cNvSpPr txBox="1"/>
          <p:nvPr/>
        </p:nvSpPr>
        <p:spPr>
          <a:xfrm>
            <a:off x="1932098" y="1528548"/>
            <a:ext cx="3209731" cy="584775"/>
          </a:xfrm>
          <a:prstGeom prst="rect">
            <a:avLst/>
          </a:prstGeom>
          <a:noFill/>
        </p:spPr>
        <p:txBody>
          <a:bodyPr wrap="square" rtlCol="0">
            <a:spAutoFit/>
          </a:bodyPr>
          <a:lstStyle/>
          <a:p>
            <a:r>
              <a:rPr lang="en-CA" sz="3200" b="1" dirty="0" smtClean="0"/>
              <a:t>Cannot</a:t>
            </a:r>
            <a:endParaRPr lang="en-US" sz="3200" b="1" dirty="0"/>
          </a:p>
        </p:txBody>
      </p:sp>
      <p:sp>
        <p:nvSpPr>
          <p:cNvPr id="8" name="TextBox 7"/>
          <p:cNvSpPr txBox="1"/>
          <p:nvPr/>
        </p:nvSpPr>
        <p:spPr>
          <a:xfrm>
            <a:off x="6127101" y="1453072"/>
            <a:ext cx="3209731" cy="584775"/>
          </a:xfrm>
          <a:prstGeom prst="rect">
            <a:avLst/>
          </a:prstGeom>
          <a:noFill/>
        </p:spPr>
        <p:txBody>
          <a:bodyPr wrap="square" rtlCol="0">
            <a:spAutoFit/>
          </a:bodyPr>
          <a:lstStyle/>
          <a:p>
            <a:r>
              <a:rPr lang="en-CA" sz="3200" b="1" dirty="0" smtClean="0"/>
              <a:t>Can</a:t>
            </a:r>
            <a:endParaRPr lang="en-US" sz="3200" b="1" dirty="0"/>
          </a:p>
        </p:txBody>
      </p:sp>
      <p:cxnSp>
        <p:nvCxnSpPr>
          <p:cNvPr id="10" name="Straight Connector 9"/>
          <p:cNvCxnSpPr/>
          <p:nvPr/>
        </p:nvCxnSpPr>
        <p:spPr>
          <a:xfrm>
            <a:off x="737119" y="2172243"/>
            <a:ext cx="7800392" cy="0"/>
          </a:xfrm>
          <a:prstGeom prst="line">
            <a:avLst/>
          </a:prstGeom>
          <a:ln>
            <a:solidFill>
              <a:srgbClr val="19315B"/>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915678" y="2205731"/>
            <a:ext cx="3531636" cy="1569660"/>
          </a:xfrm>
          <a:prstGeom prst="rect">
            <a:avLst/>
          </a:prstGeom>
          <a:noFill/>
        </p:spPr>
        <p:txBody>
          <a:bodyPr wrap="square" rtlCol="0">
            <a:spAutoFit/>
          </a:bodyPr>
          <a:lstStyle/>
          <a:p>
            <a:r>
              <a:rPr lang="en-CA" dirty="0" smtClean="0"/>
              <a:t>“Are you capable of performing all of the duties listed on the job description?”</a:t>
            </a:r>
            <a:endParaRPr lang="en-US" dirty="0"/>
          </a:p>
        </p:txBody>
      </p:sp>
      <p:grpSp>
        <p:nvGrpSpPr>
          <p:cNvPr id="14" name="Group 13"/>
          <p:cNvGrpSpPr/>
          <p:nvPr/>
        </p:nvGrpSpPr>
        <p:grpSpPr>
          <a:xfrm>
            <a:off x="760446" y="2208724"/>
            <a:ext cx="3531636" cy="3011527"/>
            <a:chOff x="760446" y="2208724"/>
            <a:chExt cx="3531636" cy="3011527"/>
          </a:xfrm>
        </p:grpSpPr>
        <p:sp>
          <p:nvSpPr>
            <p:cNvPr id="12" name="TextBox 11"/>
            <p:cNvSpPr txBox="1"/>
            <p:nvPr/>
          </p:nvSpPr>
          <p:spPr>
            <a:xfrm>
              <a:off x="760446" y="2208724"/>
              <a:ext cx="3531636" cy="830997"/>
            </a:xfrm>
            <a:prstGeom prst="rect">
              <a:avLst/>
            </a:prstGeom>
            <a:noFill/>
          </p:spPr>
          <p:txBody>
            <a:bodyPr wrap="square" rtlCol="0">
              <a:spAutoFit/>
            </a:bodyPr>
            <a:lstStyle/>
            <a:p>
              <a:r>
                <a:rPr lang="en-CA" dirty="0" smtClean="0"/>
                <a:t>“Do you have any health problems?”</a:t>
              </a:r>
              <a:endParaRPr lang="en-US" dirty="0"/>
            </a:p>
          </p:txBody>
        </p:sp>
        <p:pic>
          <p:nvPicPr>
            <p:cNvPr id="11" name="Picture 10" descr="health.jpg"/>
            <p:cNvPicPr>
              <a:picLocks noChangeAspect="1"/>
            </p:cNvPicPr>
            <p:nvPr/>
          </p:nvPicPr>
          <p:blipFill>
            <a:blip r:embed="rId4" cstate="print"/>
            <a:stretch>
              <a:fillRect/>
            </a:stretch>
          </p:blipFill>
          <p:spPr>
            <a:xfrm>
              <a:off x="990600" y="3349428"/>
              <a:ext cx="2811346" cy="1870823"/>
            </a:xfrm>
            <a:prstGeom prst="rect">
              <a:avLst/>
            </a:prstGeom>
          </p:spPr>
        </p:pic>
      </p:grpSp>
    </p:spTree>
    <p:extLst>
      <p:ext uri="{BB962C8B-B14F-4D97-AF65-F5344CB8AC3E}">
        <p14:creationId xmlns:mc="http://schemas.openxmlformats.org/markup-compatibility/2006" xmlns:mv="urn:schemas-microsoft-com:mac:vml" xmlns:p14="http://schemas.microsoft.com/office/powerpoint/2010/main" xmlns="" val="212820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Can and Cannot Ask</a:t>
            </a:r>
            <a:endParaRPr lang="en-US" dirty="0"/>
          </a:p>
        </p:txBody>
      </p:sp>
      <p:pic>
        <p:nvPicPr>
          <p:cNvPr id="4" name="Picture 3"/>
          <p:cNvPicPr>
            <a:picLocks noChangeAspect="1"/>
          </p:cNvPicPr>
          <p:nvPr/>
        </p:nvPicPr>
        <p:blipFill rotWithShape="1">
          <a:blip r:embed="rId2" cstate="print">
            <a:extLst>
              <a:ext uri="{28A0092B-C50C-407E-A947-70E740481C1C}">
                <a14:useLocalDpi xmlns:mc="http://schemas.openxmlformats.org/markup-compatibility/2006" xmlns:mv="urn:schemas-microsoft-com:mac:vml" xmlns:a14="http://schemas.microsoft.com/office/drawing/2010/main" xmlns="" val="0"/>
              </a:ext>
            </a:extLst>
          </a:blip>
          <a:srcRect b="17953"/>
          <a:stretch/>
        </p:blipFill>
        <p:spPr>
          <a:xfrm>
            <a:off x="5253135" y="1418915"/>
            <a:ext cx="805543" cy="660920"/>
          </a:xfrm>
          <a:prstGeom prst="rect">
            <a:avLst/>
          </a:prstGeom>
        </p:spPr>
      </p:pic>
      <p:pic>
        <p:nvPicPr>
          <p:cNvPr id="6" name="Picture 5"/>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1293846" y="1528548"/>
            <a:ext cx="526946" cy="526946"/>
          </a:xfrm>
          <a:prstGeom prst="rect">
            <a:avLst/>
          </a:prstGeom>
        </p:spPr>
      </p:pic>
      <p:sp>
        <p:nvSpPr>
          <p:cNvPr id="7" name="TextBox 6"/>
          <p:cNvSpPr txBox="1"/>
          <p:nvPr/>
        </p:nvSpPr>
        <p:spPr>
          <a:xfrm>
            <a:off x="1932098" y="1528548"/>
            <a:ext cx="3209731" cy="584775"/>
          </a:xfrm>
          <a:prstGeom prst="rect">
            <a:avLst/>
          </a:prstGeom>
          <a:noFill/>
        </p:spPr>
        <p:txBody>
          <a:bodyPr wrap="square" rtlCol="0">
            <a:spAutoFit/>
          </a:bodyPr>
          <a:lstStyle/>
          <a:p>
            <a:r>
              <a:rPr lang="en-CA" sz="3200" b="1" dirty="0" smtClean="0"/>
              <a:t>Cannot</a:t>
            </a:r>
            <a:endParaRPr lang="en-US" sz="3200" b="1" dirty="0"/>
          </a:p>
        </p:txBody>
      </p:sp>
      <p:sp>
        <p:nvSpPr>
          <p:cNvPr id="8" name="TextBox 7"/>
          <p:cNvSpPr txBox="1"/>
          <p:nvPr/>
        </p:nvSpPr>
        <p:spPr>
          <a:xfrm>
            <a:off x="6127101" y="1453072"/>
            <a:ext cx="3209731" cy="584775"/>
          </a:xfrm>
          <a:prstGeom prst="rect">
            <a:avLst/>
          </a:prstGeom>
          <a:noFill/>
        </p:spPr>
        <p:txBody>
          <a:bodyPr wrap="square" rtlCol="0">
            <a:spAutoFit/>
          </a:bodyPr>
          <a:lstStyle/>
          <a:p>
            <a:r>
              <a:rPr lang="en-CA" sz="3200" b="1" dirty="0" smtClean="0"/>
              <a:t>Can</a:t>
            </a:r>
            <a:endParaRPr lang="en-US" sz="3200" b="1" dirty="0"/>
          </a:p>
        </p:txBody>
      </p:sp>
      <p:cxnSp>
        <p:nvCxnSpPr>
          <p:cNvPr id="10" name="Straight Connector 9"/>
          <p:cNvCxnSpPr/>
          <p:nvPr/>
        </p:nvCxnSpPr>
        <p:spPr>
          <a:xfrm>
            <a:off x="737119" y="2172243"/>
            <a:ext cx="7800392" cy="0"/>
          </a:xfrm>
          <a:prstGeom prst="line">
            <a:avLst/>
          </a:prstGeom>
          <a:ln>
            <a:solidFill>
              <a:srgbClr val="19315B"/>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915678" y="2205731"/>
            <a:ext cx="3531636" cy="2677656"/>
          </a:xfrm>
          <a:prstGeom prst="rect">
            <a:avLst/>
          </a:prstGeom>
          <a:noFill/>
        </p:spPr>
        <p:txBody>
          <a:bodyPr wrap="square" rtlCol="0">
            <a:spAutoFit/>
          </a:bodyPr>
          <a:lstStyle/>
          <a:p>
            <a:r>
              <a:rPr lang="en-CA" dirty="0" smtClean="0"/>
              <a:t>“What hours are you available to work?”</a:t>
            </a:r>
          </a:p>
          <a:p>
            <a:r>
              <a:rPr lang="en-CA" dirty="0" smtClean="0"/>
              <a:t>               Or</a:t>
            </a:r>
          </a:p>
          <a:p>
            <a:r>
              <a:rPr lang="en-CA" dirty="0" smtClean="0"/>
              <a:t>“Do you have any responsibilities that would prevent you from travel, if needed?”</a:t>
            </a:r>
            <a:endParaRPr lang="en-US" dirty="0"/>
          </a:p>
        </p:txBody>
      </p:sp>
      <p:grpSp>
        <p:nvGrpSpPr>
          <p:cNvPr id="11" name="Group 10"/>
          <p:cNvGrpSpPr/>
          <p:nvPr/>
        </p:nvGrpSpPr>
        <p:grpSpPr>
          <a:xfrm>
            <a:off x="457200" y="2208724"/>
            <a:ext cx="3962400" cy="2787457"/>
            <a:chOff x="457200" y="2208724"/>
            <a:chExt cx="3962400" cy="2787457"/>
          </a:xfrm>
        </p:grpSpPr>
        <p:sp>
          <p:nvSpPr>
            <p:cNvPr id="12" name="TextBox 11"/>
            <p:cNvSpPr txBox="1"/>
            <p:nvPr/>
          </p:nvSpPr>
          <p:spPr>
            <a:xfrm>
              <a:off x="760446" y="2208724"/>
              <a:ext cx="3531636" cy="830997"/>
            </a:xfrm>
            <a:prstGeom prst="rect">
              <a:avLst/>
            </a:prstGeom>
            <a:noFill/>
          </p:spPr>
          <p:txBody>
            <a:bodyPr wrap="square" rtlCol="0">
              <a:spAutoFit/>
            </a:bodyPr>
            <a:lstStyle/>
            <a:p>
              <a:r>
                <a:rPr lang="en-CA" dirty="0" smtClean="0"/>
                <a:t>“Do you have any children?”</a:t>
              </a:r>
              <a:endParaRPr lang="en-US" dirty="0"/>
            </a:p>
          </p:txBody>
        </p:sp>
        <p:pic>
          <p:nvPicPr>
            <p:cNvPr id="14" name="Picture 13" descr="children1.jpg"/>
            <p:cNvPicPr>
              <a:picLocks noChangeAspect="1"/>
            </p:cNvPicPr>
            <p:nvPr/>
          </p:nvPicPr>
          <p:blipFill>
            <a:blip r:embed="rId4" cstate="print"/>
            <a:stretch>
              <a:fillRect/>
            </a:stretch>
          </p:blipFill>
          <p:spPr>
            <a:xfrm>
              <a:off x="457200" y="3626498"/>
              <a:ext cx="3962400" cy="1369683"/>
            </a:xfrm>
            <a:prstGeom prst="rect">
              <a:avLst/>
            </a:prstGeom>
          </p:spPr>
        </p:pic>
      </p:grpSp>
    </p:spTree>
    <p:extLst>
      <p:ext uri="{BB962C8B-B14F-4D97-AF65-F5344CB8AC3E}">
        <p14:creationId xmlns:mc="http://schemas.openxmlformats.org/markup-compatibility/2006" xmlns:mv="urn:schemas-microsoft-com:mac:vml" xmlns:p14="http://schemas.microsoft.com/office/powerpoint/2010/main" xmlns="" val="380887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Can and Cannot Ask</a:t>
            </a:r>
            <a:endParaRPr lang="en-US" dirty="0"/>
          </a:p>
        </p:txBody>
      </p:sp>
      <p:pic>
        <p:nvPicPr>
          <p:cNvPr id="4" name="Picture 3"/>
          <p:cNvPicPr>
            <a:picLocks noChangeAspect="1"/>
          </p:cNvPicPr>
          <p:nvPr/>
        </p:nvPicPr>
        <p:blipFill rotWithShape="1">
          <a:blip r:embed="rId2" cstate="print">
            <a:extLst>
              <a:ext uri="{28A0092B-C50C-407E-A947-70E740481C1C}">
                <a14:useLocalDpi xmlns:mc="http://schemas.openxmlformats.org/markup-compatibility/2006" xmlns:mv="urn:schemas-microsoft-com:mac:vml" xmlns:a14="http://schemas.microsoft.com/office/drawing/2010/main" xmlns="" val="0"/>
              </a:ext>
            </a:extLst>
          </a:blip>
          <a:srcRect b="17953"/>
          <a:stretch/>
        </p:blipFill>
        <p:spPr>
          <a:xfrm>
            <a:off x="5253135" y="1418915"/>
            <a:ext cx="805543" cy="660920"/>
          </a:xfrm>
          <a:prstGeom prst="rect">
            <a:avLst/>
          </a:prstGeom>
        </p:spPr>
      </p:pic>
      <p:pic>
        <p:nvPicPr>
          <p:cNvPr id="6" name="Picture 5"/>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1293846" y="1528548"/>
            <a:ext cx="526946" cy="526946"/>
          </a:xfrm>
          <a:prstGeom prst="rect">
            <a:avLst/>
          </a:prstGeom>
        </p:spPr>
      </p:pic>
      <p:sp>
        <p:nvSpPr>
          <p:cNvPr id="7" name="TextBox 6"/>
          <p:cNvSpPr txBox="1"/>
          <p:nvPr/>
        </p:nvSpPr>
        <p:spPr>
          <a:xfrm>
            <a:off x="1932098" y="1528548"/>
            <a:ext cx="3209731" cy="584775"/>
          </a:xfrm>
          <a:prstGeom prst="rect">
            <a:avLst/>
          </a:prstGeom>
          <a:noFill/>
        </p:spPr>
        <p:txBody>
          <a:bodyPr wrap="square" rtlCol="0">
            <a:spAutoFit/>
          </a:bodyPr>
          <a:lstStyle/>
          <a:p>
            <a:r>
              <a:rPr lang="en-CA" sz="3200" b="1" dirty="0" smtClean="0"/>
              <a:t>Cannot</a:t>
            </a:r>
            <a:endParaRPr lang="en-US" sz="3200" b="1" dirty="0"/>
          </a:p>
        </p:txBody>
      </p:sp>
      <p:sp>
        <p:nvSpPr>
          <p:cNvPr id="8" name="TextBox 7"/>
          <p:cNvSpPr txBox="1"/>
          <p:nvPr/>
        </p:nvSpPr>
        <p:spPr>
          <a:xfrm>
            <a:off x="6127101" y="1453072"/>
            <a:ext cx="3209731" cy="584775"/>
          </a:xfrm>
          <a:prstGeom prst="rect">
            <a:avLst/>
          </a:prstGeom>
          <a:noFill/>
        </p:spPr>
        <p:txBody>
          <a:bodyPr wrap="square" rtlCol="0">
            <a:spAutoFit/>
          </a:bodyPr>
          <a:lstStyle/>
          <a:p>
            <a:r>
              <a:rPr lang="en-CA" sz="3200" b="1" dirty="0" smtClean="0"/>
              <a:t>Can</a:t>
            </a:r>
            <a:endParaRPr lang="en-US" sz="3200" b="1" dirty="0"/>
          </a:p>
        </p:txBody>
      </p:sp>
      <p:cxnSp>
        <p:nvCxnSpPr>
          <p:cNvPr id="10" name="Straight Connector 9"/>
          <p:cNvCxnSpPr/>
          <p:nvPr/>
        </p:nvCxnSpPr>
        <p:spPr>
          <a:xfrm>
            <a:off x="737119" y="2172243"/>
            <a:ext cx="7800392" cy="0"/>
          </a:xfrm>
          <a:prstGeom prst="line">
            <a:avLst/>
          </a:prstGeom>
          <a:ln>
            <a:solidFill>
              <a:srgbClr val="19315B"/>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60446" y="2208724"/>
            <a:ext cx="3531636" cy="830997"/>
          </a:xfrm>
          <a:prstGeom prst="rect">
            <a:avLst/>
          </a:prstGeom>
          <a:noFill/>
        </p:spPr>
        <p:txBody>
          <a:bodyPr wrap="square" rtlCol="0">
            <a:spAutoFit/>
          </a:bodyPr>
          <a:lstStyle/>
          <a:p>
            <a:r>
              <a:rPr lang="en-CA" dirty="0" smtClean="0"/>
              <a:t>“What country are you from?”</a:t>
            </a:r>
            <a:endParaRPr lang="en-US" dirty="0"/>
          </a:p>
        </p:txBody>
      </p:sp>
      <p:sp>
        <p:nvSpPr>
          <p:cNvPr id="13" name="TextBox 12"/>
          <p:cNvSpPr txBox="1"/>
          <p:nvPr/>
        </p:nvSpPr>
        <p:spPr>
          <a:xfrm>
            <a:off x="4915678" y="2205731"/>
            <a:ext cx="3531636" cy="830997"/>
          </a:xfrm>
          <a:prstGeom prst="rect">
            <a:avLst/>
          </a:prstGeom>
          <a:noFill/>
        </p:spPr>
        <p:txBody>
          <a:bodyPr wrap="square" rtlCol="0">
            <a:spAutoFit/>
          </a:bodyPr>
          <a:lstStyle/>
          <a:p>
            <a:r>
              <a:rPr lang="en-CA" dirty="0" smtClean="0"/>
              <a:t>“Are you authorized to work in the US?”</a:t>
            </a:r>
            <a:endParaRPr lang="en-US" dirty="0"/>
          </a:p>
        </p:txBody>
      </p:sp>
      <p:pic>
        <p:nvPicPr>
          <p:cNvPr id="11" name="Picture 10" descr="world-political-map.jpg"/>
          <p:cNvPicPr>
            <a:picLocks noChangeAspect="1"/>
          </p:cNvPicPr>
          <p:nvPr/>
        </p:nvPicPr>
        <p:blipFill>
          <a:blip r:embed="rId4" cstate="print"/>
          <a:stretch>
            <a:fillRect/>
          </a:stretch>
        </p:blipFill>
        <p:spPr>
          <a:xfrm>
            <a:off x="2130488" y="3169797"/>
            <a:ext cx="4536671" cy="2653953"/>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259234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Peer Interview </a:t>
            </a:r>
            <a:r>
              <a:rPr lang="en-CA" b="1" dirty="0" smtClean="0"/>
              <a:t>Go/No Go</a:t>
            </a:r>
            <a:endParaRPr lang="en-US" b="1" dirty="0"/>
          </a:p>
        </p:txBody>
      </p:sp>
      <p:sp>
        <p:nvSpPr>
          <p:cNvPr id="3" name="Content Placeholder 2"/>
          <p:cNvSpPr>
            <a:spLocks noGrp="1"/>
          </p:cNvSpPr>
          <p:nvPr>
            <p:ph idx="1"/>
          </p:nvPr>
        </p:nvSpPr>
        <p:spPr>
          <a:xfrm>
            <a:off x="457200" y="1600200"/>
            <a:ext cx="7685325" cy="4525963"/>
          </a:xfrm>
        </p:spPr>
        <p:txBody>
          <a:bodyPr/>
          <a:lstStyle/>
          <a:p>
            <a:pPr marL="0" indent="0">
              <a:buNone/>
            </a:pPr>
            <a:r>
              <a:rPr lang="en-CA" dirty="0" smtClean="0"/>
              <a:t>Recommendation:</a:t>
            </a:r>
          </a:p>
          <a:p>
            <a:pPr>
              <a:spcBef>
                <a:spcPts val="2000"/>
              </a:spcBef>
            </a:pPr>
            <a:r>
              <a:rPr lang="en-CA" dirty="0" smtClean="0"/>
              <a:t>Hire new prospective team member if </a:t>
            </a:r>
            <a:r>
              <a:rPr lang="en-CA" b="1" dirty="0" smtClean="0"/>
              <a:t>two</a:t>
            </a:r>
            <a:r>
              <a:rPr lang="en-CA" dirty="0" smtClean="0"/>
              <a:t> of the </a:t>
            </a:r>
            <a:r>
              <a:rPr lang="en-CA" b="1" dirty="0" smtClean="0"/>
              <a:t>three</a:t>
            </a:r>
            <a:r>
              <a:rPr lang="en-CA" dirty="0" smtClean="0"/>
              <a:t> interviewers agree</a:t>
            </a:r>
          </a:p>
          <a:p>
            <a:pPr>
              <a:spcBef>
                <a:spcPts val="2000"/>
              </a:spcBef>
            </a:pPr>
            <a:r>
              <a:rPr lang="en-CA" dirty="0" smtClean="0"/>
              <a:t>Unless the third one had a </a:t>
            </a:r>
            <a:r>
              <a:rPr lang="en-CA" b="1" dirty="0" smtClean="0"/>
              <a:t>bad first hand experience</a:t>
            </a:r>
            <a:endParaRPr lang="en-US" b="1" dirty="0"/>
          </a:p>
        </p:txBody>
      </p:sp>
    </p:spTree>
    <p:extLst>
      <p:ext uri="{BB962C8B-B14F-4D97-AF65-F5344CB8AC3E}">
        <p14:creationId xmlns:mc="http://schemas.openxmlformats.org/markup-compatibility/2006" xmlns:mv="urn:schemas-microsoft-com:mac:vml" xmlns:p14="http://schemas.microsoft.com/office/powerpoint/2010/main" xmlns="" val="85224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uestion-Mark-2153804.jpg"/>
          <p:cNvPicPr>
            <a:picLocks noChangeAspect="1"/>
          </p:cNvPicPr>
          <p:nvPr/>
        </p:nvPicPr>
        <p:blipFill>
          <a:blip r:embed="rId2" cstate="print"/>
          <a:stretch>
            <a:fillRect/>
          </a:stretch>
        </p:blipFill>
        <p:spPr>
          <a:xfrm>
            <a:off x="1714500" y="717550"/>
            <a:ext cx="5715000" cy="5422900"/>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9600" dirty="0" smtClean="0"/>
              <a:t>Part 3: </a:t>
            </a:r>
            <a:endParaRPr lang="en-US" sz="9600" dirty="0"/>
          </a:p>
        </p:txBody>
      </p:sp>
      <p:sp>
        <p:nvSpPr>
          <p:cNvPr id="3" name="Subtitle 2"/>
          <p:cNvSpPr>
            <a:spLocks noGrp="1"/>
          </p:cNvSpPr>
          <p:nvPr>
            <p:ph type="subTitle" idx="1"/>
          </p:nvPr>
        </p:nvSpPr>
        <p:spPr/>
        <p:txBody>
          <a:bodyPr/>
          <a:lstStyle/>
          <a:p>
            <a:r>
              <a:rPr lang="en-US" sz="6600" dirty="0" smtClean="0"/>
              <a:t>Pre-Orientation Preparation</a:t>
            </a:r>
            <a:endParaRPr lang="en-US" sz="66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3050" y="1600200"/>
            <a:ext cx="5063750" cy="2807597"/>
          </a:xfrm>
        </p:spPr>
        <p:txBody>
          <a:bodyPr>
            <a:normAutofit fontScale="92500" lnSpcReduction="10000"/>
          </a:bodyPr>
          <a:lstStyle/>
          <a:p>
            <a:pPr marL="122238" indent="-122238">
              <a:buFont typeface="Arial" charset="0"/>
              <a:buNone/>
              <a:defRPr/>
            </a:pPr>
            <a:r>
              <a:rPr lang="en-US" i="1" dirty="0" smtClean="0"/>
              <a:t>“</a:t>
            </a:r>
            <a:r>
              <a:rPr lang="en-US" b="1" i="1" dirty="0" smtClean="0"/>
              <a:t>50%</a:t>
            </a:r>
            <a:r>
              <a:rPr lang="en-US" i="1" dirty="0" smtClean="0"/>
              <a:t> of </a:t>
            </a:r>
            <a:r>
              <a:rPr lang="en-US" b="1" i="1" dirty="0" smtClean="0"/>
              <a:t>workforce satisfaction </a:t>
            </a:r>
            <a:r>
              <a:rPr lang="en-US" i="1" dirty="0" smtClean="0"/>
              <a:t>comes from employees </a:t>
            </a:r>
            <a:r>
              <a:rPr lang="en-US" b="1" i="1" dirty="0" smtClean="0"/>
              <a:t>relating</a:t>
            </a:r>
            <a:r>
              <a:rPr lang="en-US" i="1" dirty="0" smtClean="0"/>
              <a:t> </a:t>
            </a:r>
            <a:r>
              <a:rPr lang="en-US" b="1" i="1" dirty="0" smtClean="0"/>
              <a:t>with their boss</a:t>
            </a:r>
            <a:r>
              <a:rPr lang="en-US" i="1" dirty="0" smtClean="0"/>
              <a:t>.”</a:t>
            </a:r>
          </a:p>
          <a:p>
            <a:pPr marL="0" indent="0">
              <a:buFont typeface="Arial" charset="0"/>
              <a:buNone/>
              <a:defRPr/>
            </a:pPr>
            <a:r>
              <a:rPr lang="en-US" i="1" dirty="0"/>
              <a:t>	</a:t>
            </a:r>
            <a:r>
              <a:rPr lang="en-US" i="1" dirty="0" smtClean="0"/>
              <a:t>	</a:t>
            </a:r>
            <a:r>
              <a:rPr lang="en-US" sz="2800" dirty="0" smtClean="0"/>
              <a:t>			</a:t>
            </a:r>
            <a:r>
              <a:rPr lang="en-US" sz="2000" dirty="0" smtClean="0"/>
              <a:t>– Beverly Kaye</a:t>
            </a:r>
          </a:p>
          <a:p>
            <a:pPr marL="0" indent="0">
              <a:buFont typeface="Arial" charset="0"/>
              <a:buNone/>
              <a:defRPr/>
            </a:pPr>
            <a:r>
              <a:rPr lang="en-US" sz="2800" dirty="0" smtClean="0"/>
              <a:t>			</a:t>
            </a:r>
          </a:p>
        </p:txBody>
      </p:sp>
      <p:pic>
        <p:nvPicPr>
          <p:cNvPr id="16388" name="Picture 2" descr="http://www.causecast.com/Portals/154453/images/iStock_000018938092XSmall.jpg"/>
          <p:cNvPicPr>
            <a:picLocks noChangeAspect="1" noChangeArrowheads="1"/>
          </p:cNvPicPr>
          <p:nvPr/>
        </p:nvPicPr>
        <p:blipFill>
          <a:blip r:embed="rId2" cstate="email">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345497" y="1523935"/>
            <a:ext cx="3164991" cy="2276856"/>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5" name="TextBox 4"/>
          <p:cNvSpPr txBox="1"/>
          <p:nvPr/>
        </p:nvSpPr>
        <p:spPr>
          <a:xfrm>
            <a:off x="1045829" y="4622584"/>
            <a:ext cx="7255438" cy="707886"/>
          </a:xfrm>
          <a:prstGeom prst="rect">
            <a:avLst/>
          </a:prstGeom>
          <a:noFill/>
        </p:spPr>
        <p:txBody>
          <a:bodyPr wrap="square" rtlCol="0">
            <a:spAutoFit/>
          </a:bodyPr>
          <a:lstStyle/>
          <a:p>
            <a:pPr algn="ctr"/>
            <a:r>
              <a:rPr lang="en-US" sz="4000" dirty="0" smtClean="0"/>
              <a:t>How are </a:t>
            </a:r>
            <a:r>
              <a:rPr lang="en-US" sz="4000" b="1" dirty="0" smtClean="0"/>
              <a:t>you</a:t>
            </a:r>
            <a:r>
              <a:rPr lang="en-US" sz="4000" dirty="0" smtClean="0"/>
              <a:t> relating?</a:t>
            </a:r>
            <a:endParaRPr lang="en-US" sz="4000" dirty="0"/>
          </a:p>
        </p:txBody>
      </p:sp>
    </p:spTree>
    <p:extLst>
      <p:ext uri="{BB962C8B-B14F-4D97-AF65-F5344CB8AC3E}">
        <p14:creationId xmlns:mc="http://schemas.openxmlformats.org/markup-compatibility/2006" xmlns:mv="urn:schemas-microsoft-com:mac:vml" xmlns:p14="http://schemas.microsoft.com/office/powerpoint/2010/main" xmlns="" val="19118110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Nightmare Scenario</a:t>
            </a:r>
            <a:endParaRPr lang="en-CA" dirty="0"/>
          </a:p>
        </p:txBody>
      </p:sp>
      <p:sp>
        <p:nvSpPr>
          <p:cNvPr id="3" name="Content Placeholder 2"/>
          <p:cNvSpPr>
            <a:spLocks noGrp="1"/>
          </p:cNvSpPr>
          <p:nvPr>
            <p:ph idx="1"/>
          </p:nvPr>
        </p:nvSpPr>
        <p:spPr>
          <a:xfrm>
            <a:off x="1302093" y="1504731"/>
            <a:ext cx="7384707" cy="4621433"/>
          </a:xfrm>
        </p:spPr>
        <p:txBody>
          <a:bodyPr/>
          <a:lstStyle/>
          <a:p>
            <a:r>
              <a:rPr lang="en-CA" dirty="0" smtClean="0"/>
              <a:t>50% of New Hires did not show up!</a:t>
            </a:r>
            <a:endParaRPr lang="en-CA" dirty="0"/>
          </a:p>
        </p:txBody>
      </p:sp>
      <p:pic>
        <p:nvPicPr>
          <p:cNvPr id="270338" name="Picture 2" descr="http://www.iclipart.com/dodl.php?linklokauth=LzIyMi9tZWRpdW0vYmF0Y2hfMDEvMV8xNjMwLmpwZywxNDE4MjMyNzkxLDk2LjUzLjUuODIsMCwwLExMXzAsLGM1MDcyYTIzM2VmOThlZTkwYzcwMTc4MTIxNGYzYzlm/1_1630.jpg"/>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2013080" y="2593910"/>
            <a:ext cx="5117840" cy="3411893"/>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 val="1239395929"/>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smtClean="0"/>
              <a:t>Four Important Advanced Preparation Steps</a:t>
            </a:r>
            <a:endParaRPr lang="en-CA" dirty="0"/>
          </a:p>
        </p:txBody>
      </p:sp>
      <p:sp>
        <p:nvSpPr>
          <p:cNvPr id="3" name="Content Placeholder 2"/>
          <p:cNvSpPr>
            <a:spLocks noGrp="1"/>
          </p:cNvSpPr>
          <p:nvPr>
            <p:ph idx="1"/>
          </p:nvPr>
        </p:nvSpPr>
        <p:spPr>
          <a:xfrm>
            <a:off x="457199" y="1526312"/>
            <a:ext cx="8385658" cy="4525963"/>
          </a:xfrm>
        </p:spPr>
        <p:txBody>
          <a:bodyPr>
            <a:noAutofit/>
          </a:bodyPr>
          <a:lstStyle/>
          <a:p>
            <a:r>
              <a:rPr lang="en-US" sz="2600" dirty="0"/>
              <a:t>Once a candidate has been hired, there are several steps to take in </a:t>
            </a:r>
            <a:r>
              <a:rPr lang="en-US" sz="2600" b="1" dirty="0"/>
              <a:t>advance</a:t>
            </a:r>
            <a:r>
              <a:rPr lang="en-US" sz="2600" dirty="0"/>
              <a:t> of their </a:t>
            </a:r>
            <a:r>
              <a:rPr lang="en-US" sz="2600" b="1" dirty="0"/>
              <a:t>first day</a:t>
            </a:r>
            <a:r>
              <a:rPr lang="en-US" sz="2600" dirty="0"/>
              <a:t>:</a:t>
            </a:r>
            <a:r>
              <a:rPr lang="en-US" sz="2800" dirty="0"/>
              <a:t> </a:t>
            </a:r>
          </a:p>
          <a:p>
            <a:pPr marL="914400" lvl="1" indent="-457200">
              <a:spcBef>
                <a:spcPts val="1000"/>
              </a:spcBef>
              <a:buFont typeface="Wingdings" charset="2"/>
              <a:buAutoNum type="arabicPlain"/>
            </a:pPr>
            <a:r>
              <a:rPr lang="en-US" b="1" dirty="0" smtClean="0"/>
              <a:t>Welcome Letter/Gift </a:t>
            </a:r>
            <a:r>
              <a:rPr lang="en-US" dirty="0"/>
              <a:t>– sent to the new hire’s home address immediately after confirmation of </a:t>
            </a:r>
            <a:r>
              <a:rPr lang="en-US" dirty="0" smtClean="0"/>
              <a:t>offer </a:t>
            </a:r>
            <a:endParaRPr lang="en-US" dirty="0"/>
          </a:p>
          <a:p>
            <a:pPr marL="914400" lvl="1" indent="-457200">
              <a:spcBef>
                <a:spcPts val="1000"/>
              </a:spcBef>
              <a:buFont typeface="Wingdings" charset="2"/>
              <a:buAutoNum type="arabicPlain"/>
            </a:pPr>
            <a:r>
              <a:rPr lang="en-US" b="1" dirty="0"/>
              <a:t>Welcome Phone Call </a:t>
            </a:r>
            <a:r>
              <a:rPr lang="en-US" dirty="0"/>
              <a:t>to new hire, two or three days prior to scheduled </a:t>
            </a:r>
            <a:r>
              <a:rPr lang="en-US" dirty="0" smtClean="0"/>
              <a:t>orientation</a:t>
            </a:r>
          </a:p>
          <a:p>
            <a:pPr marL="914400" lvl="1" indent="-457200">
              <a:spcBef>
                <a:spcPts val="1000"/>
              </a:spcBef>
              <a:buFont typeface="Wingdings" charset="2"/>
              <a:buAutoNum type="arabicPlain"/>
            </a:pPr>
            <a:r>
              <a:rPr lang="en-US" b="1" dirty="0"/>
              <a:t>Internal preparation </a:t>
            </a:r>
            <a:r>
              <a:rPr lang="en-US" dirty="0"/>
              <a:t>at department/unit level to welcome new </a:t>
            </a:r>
            <a:r>
              <a:rPr lang="en-US" dirty="0" err="1"/>
              <a:t>hire(s</a:t>
            </a:r>
            <a:r>
              <a:rPr lang="en-US" dirty="0" smtClean="0"/>
              <a:t>)</a:t>
            </a:r>
          </a:p>
          <a:p>
            <a:pPr marL="914400" lvl="1" indent="-457200">
              <a:spcBef>
                <a:spcPts val="1000"/>
              </a:spcBef>
              <a:buFont typeface="Wingdings" charset="2"/>
              <a:buAutoNum type="arabicPlain"/>
            </a:pPr>
            <a:r>
              <a:rPr lang="en-US" b="1" dirty="0"/>
              <a:t>Posters</a:t>
            </a:r>
            <a:r>
              <a:rPr lang="en-US" dirty="0"/>
              <a:t>, signs and other printed materials prepared in advance of their first </a:t>
            </a:r>
            <a:r>
              <a:rPr lang="en-US" dirty="0" smtClean="0"/>
              <a:t>day</a:t>
            </a:r>
          </a:p>
          <a:p>
            <a:endParaRPr lang="en-CA" sz="2800" dirty="0"/>
          </a:p>
        </p:txBody>
      </p:sp>
    </p:spTree>
    <p:extLst>
      <p:ext uri="{BB962C8B-B14F-4D97-AF65-F5344CB8AC3E}">
        <p14:creationId xmlns:mc="http://schemas.openxmlformats.org/markup-compatibility/2006" xmlns:mv="urn:schemas-microsoft-com:mac:vml" xmlns:p14="http://schemas.microsoft.com/office/powerpoint/2010/main" xmlns="" val="125627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algn="ctr"/>
            <a:r>
              <a:rPr lang="en-US" dirty="0" smtClean="0"/>
              <a:t>What is On-Boarding?</a:t>
            </a:r>
            <a:endParaRPr lang="en-US" dirty="0"/>
          </a:p>
        </p:txBody>
      </p:sp>
      <p:sp>
        <p:nvSpPr>
          <p:cNvPr id="159747" name="Rectangle 3"/>
          <p:cNvSpPr>
            <a:spLocks noGrp="1" noChangeArrowheads="1"/>
          </p:cNvSpPr>
          <p:nvPr>
            <p:ph type="body" idx="1"/>
          </p:nvPr>
        </p:nvSpPr>
        <p:spPr>
          <a:xfrm>
            <a:off x="685800" y="1981200"/>
            <a:ext cx="7772400" cy="3733800"/>
          </a:xfrm>
        </p:spPr>
        <p:txBody>
          <a:bodyPr/>
          <a:lstStyle/>
          <a:p>
            <a:pPr algn="ctr">
              <a:buNone/>
            </a:pPr>
            <a:r>
              <a:rPr lang="en-US" sz="2800" dirty="0" err="1">
                <a:solidFill>
                  <a:schemeClr val="tx1"/>
                </a:solidFill>
                <a:latin typeface="+mn-lt"/>
                <a:ea typeface="+mn-ea"/>
                <a:cs typeface="+mn-cs"/>
              </a:rPr>
              <a:t>Onboarding</a:t>
            </a:r>
            <a:r>
              <a:rPr lang="en-US" sz="2800" dirty="0">
                <a:solidFill>
                  <a:schemeClr val="tx1"/>
                </a:solidFill>
                <a:latin typeface="+mn-lt"/>
                <a:ea typeface="+mn-ea"/>
                <a:cs typeface="+mn-cs"/>
              </a:rPr>
              <a:t> is more than just orientation and training. It involves creating a retention environment from the beginning, proper preparation and selection of the appropriate candidates, creating a welcoming environment and providing the ongoing social and supervisory reinforcement necessary to </a:t>
            </a:r>
            <a:r>
              <a:rPr lang="en-US" sz="2800" dirty="0" smtClean="0">
                <a:solidFill>
                  <a:schemeClr val="tx1"/>
                </a:solidFill>
                <a:latin typeface="+mn-lt"/>
                <a:ea typeface="+mn-ea"/>
                <a:cs typeface="+mn-cs"/>
              </a:rPr>
              <a:t>facilitate </a:t>
            </a:r>
            <a:r>
              <a:rPr lang="en-US" sz="2800" dirty="0">
                <a:solidFill>
                  <a:schemeClr val="tx1"/>
                </a:solidFill>
                <a:latin typeface="+mn-lt"/>
                <a:ea typeface="+mn-ea"/>
                <a:cs typeface="+mn-cs"/>
              </a:rPr>
              <a:t>a long term employment </a:t>
            </a:r>
            <a:r>
              <a:rPr lang="en-US" sz="2800" dirty="0" smtClean="0">
                <a:solidFill>
                  <a:schemeClr val="tx1"/>
                </a:solidFill>
                <a:latin typeface="+mn-lt"/>
                <a:ea typeface="+mn-ea"/>
                <a:cs typeface="+mn-cs"/>
              </a:rPr>
              <a:t>decision.</a:t>
            </a:r>
            <a:r>
              <a:rPr lang="en-US" sz="2800" dirty="0" smtClean="0">
                <a:solidFill>
                  <a:schemeClr val="accent1"/>
                </a:solidFill>
              </a:rPr>
              <a:t> </a:t>
            </a:r>
            <a:endParaRPr lang="en-US" sz="2800" dirty="0">
              <a:solidFill>
                <a:schemeClr val="accent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8073" y="1344753"/>
            <a:ext cx="7832436" cy="4665379"/>
          </a:xfrm>
          <a:prstGeom prst="rect">
            <a:avLst/>
          </a:prstGeom>
          <a:noFill/>
        </p:spPr>
        <p:txBody>
          <a:bodyPr wrap="square" rtlCol="0">
            <a:spAutoFit/>
          </a:bodyPr>
          <a:lstStyle/>
          <a:p>
            <a:r>
              <a:rPr lang="en-CA" sz="2800" dirty="0" smtClean="0"/>
              <a:t>The letter should:</a:t>
            </a:r>
          </a:p>
          <a:p>
            <a:pPr marL="457200" indent="-457200">
              <a:spcBef>
                <a:spcPts val="500"/>
              </a:spcBef>
              <a:buFont typeface="Wingdings" charset="2"/>
              <a:buChar char="§"/>
            </a:pPr>
            <a:r>
              <a:rPr lang="en-CA" dirty="0" smtClean="0"/>
              <a:t>Come </a:t>
            </a:r>
            <a:r>
              <a:rPr lang="en-CA" b="1" dirty="0" smtClean="0"/>
              <a:t>from the Administrator</a:t>
            </a:r>
          </a:p>
          <a:p>
            <a:pPr marL="457200" indent="-457200">
              <a:spcBef>
                <a:spcPts val="500"/>
              </a:spcBef>
              <a:buFont typeface="Wingdings" charset="2"/>
              <a:buChar char="§"/>
            </a:pPr>
            <a:r>
              <a:rPr lang="en-CA" dirty="0" smtClean="0"/>
              <a:t>Express </a:t>
            </a:r>
            <a:r>
              <a:rPr lang="en-CA" b="1" dirty="0" smtClean="0"/>
              <a:t>sincere appreciation </a:t>
            </a:r>
            <a:r>
              <a:rPr lang="en-CA" dirty="0" smtClean="0"/>
              <a:t>for their decision to join the team</a:t>
            </a:r>
          </a:p>
          <a:p>
            <a:pPr marL="457200" indent="-457200">
              <a:spcBef>
                <a:spcPts val="500"/>
              </a:spcBef>
              <a:buFont typeface="Wingdings" charset="2"/>
              <a:buChar char="§"/>
            </a:pPr>
            <a:r>
              <a:rPr lang="en-CA" dirty="0" smtClean="0"/>
              <a:t>Express enthusiasm for </a:t>
            </a:r>
            <a:r>
              <a:rPr lang="en-CA" b="1" dirty="0" smtClean="0"/>
              <a:t>getting to know them</a:t>
            </a:r>
          </a:p>
          <a:p>
            <a:pPr marL="457200" indent="-457200">
              <a:spcBef>
                <a:spcPts val="500"/>
              </a:spcBef>
              <a:buFont typeface="Wingdings" charset="2"/>
              <a:buChar char="§"/>
            </a:pPr>
            <a:r>
              <a:rPr lang="en-CA" dirty="0" smtClean="0"/>
              <a:t>Should define, briefly, the </a:t>
            </a:r>
            <a:r>
              <a:rPr lang="en-CA" b="1" dirty="0" smtClean="0"/>
              <a:t>mission or culture </a:t>
            </a:r>
            <a:r>
              <a:rPr lang="en-CA" dirty="0" smtClean="0"/>
              <a:t>of the organization and how the new hire can fit in</a:t>
            </a:r>
          </a:p>
          <a:p>
            <a:pPr marL="457200" indent="-457200">
              <a:spcBef>
                <a:spcPts val="500"/>
              </a:spcBef>
              <a:buFont typeface="Wingdings" charset="2"/>
              <a:buChar char="§"/>
            </a:pPr>
            <a:r>
              <a:rPr lang="en-CA" dirty="0" smtClean="0"/>
              <a:t>Affirm the scheduled formal </a:t>
            </a:r>
            <a:r>
              <a:rPr lang="en-CA" b="1" dirty="0" smtClean="0"/>
              <a:t>orientation date </a:t>
            </a:r>
            <a:r>
              <a:rPr lang="en-CA" dirty="0" smtClean="0"/>
              <a:t>and time</a:t>
            </a:r>
          </a:p>
          <a:p>
            <a:pPr marL="457200" indent="-457200">
              <a:spcBef>
                <a:spcPts val="500"/>
              </a:spcBef>
              <a:buFont typeface="Wingdings" charset="2"/>
              <a:buChar char="§"/>
            </a:pPr>
            <a:r>
              <a:rPr lang="en-CA" dirty="0" smtClean="0"/>
              <a:t>Provide </a:t>
            </a:r>
            <a:r>
              <a:rPr lang="en-CA" b="1" dirty="0" smtClean="0"/>
              <a:t>contact information </a:t>
            </a:r>
            <a:r>
              <a:rPr lang="en-CA" dirty="0" smtClean="0"/>
              <a:t>in case of questions</a:t>
            </a:r>
          </a:p>
          <a:p>
            <a:pPr marL="457200" indent="-457200">
              <a:spcBef>
                <a:spcPts val="500"/>
              </a:spcBef>
              <a:buFont typeface="Wingdings" charset="2"/>
              <a:buChar char="§"/>
            </a:pPr>
            <a:r>
              <a:rPr lang="en-CA" dirty="0" smtClean="0"/>
              <a:t>PS – add a sincere </a:t>
            </a:r>
            <a:r>
              <a:rPr lang="en-CA" b="1" dirty="0" smtClean="0"/>
              <a:t>handwritten</a:t>
            </a:r>
            <a:r>
              <a:rPr lang="en-CA" dirty="0" smtClean="0"/>
              <a:t> personal note</a:t>
            </a:r>
            <a:endParaRPr lang="en-CA" dirty="0"/>
          </a:p>
        </p:txBody>
      </p:sp>
      <p:sp>
        <p:nvSpPr>
          <p:cNvPr id="6" name="Title 5"/>
          <p:cNvSpPr>
            <a:spLocks noGrp="1"/>
          </p:cNvSpPr>
          <p:nvPr>
            <p:ph type="title"/>
          </p:nvPr>
        </p:nvSpPr>
        <p:spPr/>
        <p:txBody>
          <a:bodyPr>
            <a:normAutofit fontScale="90000"/>
          </a:bodyPr>
          <a:lstStyle/>
          <a:p>
            <a:r>
              <a:rPr lang="en-CA" dirty="0" smtClean="0"/>
              <a:t>Start with a Sincere Welcome Letter</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54776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Include a Pleasant Surprise:</a:t>
            </a:r>
            <a:endParaRPr lang="en-CA" dirty="0"/>
          </a:p>
        </p:txBody>
      </p:sp>
      <p:sp>
        <p:nvSpPr>
          <p:cNvPr id="3" name="Content Placeholder 2"/>
          <p:cNvSpPr>
            <a:spLocks noGrp="1"/>
          </p:cNvSpPr>
          <p:nvPr>
            <p:ph idx="1"/>
          </p:nvPr>
        </p:nvSpPr>
        <p:spPr/>
        <p:txBody>
          <a:bodyPr/>
          <a:lstStyle/>
          <a:p>
            <a:pPr>
              <a:buNone/>
            </a:pPr>
            <a:r>
              <a:rPr lang="en-US" sz="2800" dirty="0"/>
              <a:t>May include a </a:t>
            </a:r>
            <a:r>
              <a:rPr lang="en-US" sz="2800" b="1" dirty="0"/>
              <a:t>small gift</a:t>
            </a:r>
            <a:r>
              <a:rPr lang="en-US" sz="2800" dirty="0"/>
              <a:t>, such as</a:t>
            </a:r>
          </a:p>
          <a:p>
            <a:pPr marL="1073150" lvl="1" indent="-447675">
              <a:spcBef>
                <a:spcPts val="1000"/>
              </a:spcBef>
              <a:buFont typeface="Wingdings" charset="2"/>
              <a:buChar char="§"/>
            </a:pPr>
            <a:r>
              <a:rPr lang="en-US" dirty="0"/>
              <a:t>A </a:t>
            </a:r>
            <a:r>
              <a:rPr lang="en-US" b="1" dirty="0"/>
              <a:t>Starbuck’s</a:t>
            </a:r>
            <a:r>
              <a:rPr lang="en-US" dirty="0"/>
              <a:t> gift card ($5 or $10 is fine) </a:t>
            </a:r>
          </a:p>
          <a:p>
            <a:pPr marL="1073150" lvl="1" indent="-447675">
              <a:spcBef>
                <a:spcPts val="1000"/>
              </a:spcBef>
              <a:buFont typeface="Wingdings" charset="2"/>
              <a:buChar char="§"/>
            </a:pPr>
            <a:r>
              <a:rPr lang="en-US" dirty="0"/>
              <a:t>A local merchant </a:t>
            </a:r>
            <a:r>
              <a:rPr lang="en-US" b="1" dirty="0"/>
              <a:t>gift </a:t>
            </a:r>
            <a:r>
              <a:rPr lang="en-US" b="1" dirty="0" smtClean="0"/>
              <a:t>card</a:t>
            </a:r>
            <a:endParaRPr lang="en-US" dirty="0" smtClean="0"/>
          </a:p>
          <a:p>
            <a:pPr marL="1073150" lvl="1" indent="-447675">
              <a:spcBef>
                <a:spcPts val="1000"/>
              </a:spcBef>
              <a:buFont typeface="Wingdings" charset="2"/>
              <a:buChar char="§"/>
            </a:pPr>
            <a:r>
              <a:rPr lang="en-US" dirty="0"/>
              <a:t>A gift certificate for a </a:t>
            </a:r>
            <a:r>
              <a:rPr lang="en-US" b="1" dirty="0"/>
              <a:t>free lunch or</a:t>
            </a:r>
            <a:r>
              <a:rPr lang="en-US" b="1" dirty="0" smtClean="0"/>
              <a:t> </a:t>
            </a:r>
            <a:br>
              <a:rPr lang="en-US" b="1" dirty="0" smtClean="0"/>
            </a:br>
            <a:r>
              <a:rPr lang="en-US" b="1" dirty="0" smtClean="0"/>
              <a:t>dinner </a:t>
            </a:r>
            <a:r>
              <a:rPr lang="en-US" dirty="0"/>
              <a:t>on campus or off </a:t>
            </a:r>
            <a:r>
              <a:rPr lang="en-US" dirty="0" smtClean="0"/>
              <a:t>campus </a:t>
            </a:r>
            <a:endParaRPr lang="en-US" dirty="0"/>
          </a:p>
          <a:p>
            <a:pPr marL="1073150" lvl="1" indent="-447675">
              <a:spcBef>
                <a:spcPts val="1000"/>
              </a:spcBef>
              <a:buFont typeface="Wingdings" charset="2"/>
              <a:buChar char="§"/>
            </a:pPr>
            <a:r>
              <a:rPr lang="en-US" b="1" dirty="0" smtClean="0"/>
              <a:t>Flowers</a:t>
            </a:r>
            <a:endParaRPr lang="en-US" dirty="0" smtClean="0"/>
          </a:p>
          <a:p>
            <a:pPr marL="1073150" lvl="1" indent="-447675">
              <a:spcBef>
                <a:spcPts val="1000"/>
              </a:spcBef>
              <a:buFont typeface="Wingdings" charset="2"/>
              <a:buChar char="§"/>
            </a:pPr>
            <a:r>
              <a:rPr lang="en-US" dirty="0"/>
              <a:t>Small </a:t>
            </a:r>
            <a:r>
              <a:rPr lang="en-US" b="1" dirty="0"/>
              <a:t>fruit </a:t>
            </a:r>
            <a:r>
              <a:rPr lang="en-US" b="1" dirty="0" smtClean="0"/>
              <a:t>basket</a:t>
            </a:r>
            <a:r>
              <a:rPr lang="en-US" dirty="0" smtClean="0"/>
              <a:t> </a:t>
            </a:r>
            <a:endParaRPr lang="en-US" dirty="0"/>
          </a:p>
          <a:p>
            <a:pPr marL="1073150" lvl="1" indent="-447675">
              <a:spcBef>
                <a:spcPts val="1000"/>
              </a:spcBef>
              <a:buFont typeface="Wingdings" charset="2"/>
              <a:buChar char="§"/>
            </a:pPr>
            <a:r>
              <a:rPr lang="en-US" dirty="0"/>
              <a:t>Other gift in the </a:t>
            </a:r>
            <a:r>
              <a:rPr lang="en-US" b="1" dirty="0"/>
              <a:t>$5 - $10 </a:t>
            </a:r>
            <a:r>
              <a:rPr lang="en-US" dirty="0" smtClean="0"/>
              <a:t>range</a:t>
            </a:r>
          </a:p>
          <a:p>
            <a:endParaRPr lang="en-CA" dirty="0"/>
          </a:p>
        </p:txBody>
      </p:sp>
      <p:grpSp>
        <p:nvGrpSpPr>
          <p:cNvPr id="4" name="Group 3"/>
          <p:cNvGrpSpPr/>
          <p:nvPr/>
        </p:nvGrpSpPr>
        <p:grpSpPr>
          <a:xfrm>
            <a:off x="6853915" y="2333112"/>
            <a:ext cx="2034959" cy="3759161"/>
            <a:chOff x="7328882" y="3210514"/>
            <a:chExt cx="1559992" cy="2881759"/>
          </a:xfrm>
        </p:grpSpPr>
        <p:pic>
          <p:nvPicPr>
            <p:cNvPr id="271362" name="Picture 2" descr="http://www.freegiftcardhub.com/wp-content/uploads/2013/02/15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7328882" y="5176625"/>
              <a:ext cx="1559992" cy="915648"/>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pic>
          <p:nvPicPr>
            <p:cNvPr id="271364" name="Picture 4" descr="http://wc1.smartdraw.com/examples/content/Examples/09_Certificates/Gift_Certificates/Stars_Gift_Certificate_L.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7348429" y="4419711"/>
              <a:ext cx="1439408" cy="785489"/>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pic>
          <p:nvPicPr>
            <p:cNvPr id="271366" name="Picture 6" descr="http://www.iclipart.com/dodl.php?linklokauth=LzE4OC9tZWRpdW0vYmF0Y2hfMTUvMTQwNDE0XzFfY3JvY3VzMTY0NC5qcGcsMTQxODIzMzA2MCw5Ni41My41LjgyLDAsMCxMTF8wLCw2OWNlZjkxZjgzMmEwNTE1OWMxYTcxYmRkZGFiOGFmMQ%3D%3D/140414_1_crocus1644.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7442378" y="3210514"/>
              <a:ext cx="1263969" cy="1209197"/>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grpSp>
    </p:spTree>
    <p:extLst>
      <p:ext uri="{BB962C8B-B14F-4D97-AF65-F5344CB8AC3E}">
        <p14:creationId xmlns:mc="http://schemas.openxmlformats.org/markup-compatibility/2006" xmlns:mv="urn:schemas-microsoft-com:mac:vml" xmlns:p14="http://schemas.microsoft.com/office/powerpoint/2010/main" xmlns="" val="293706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8073" y="1699491"/>
            <a:ext cx="7832436" cy="4173962"/>
          </a:xfrm>
          <a:prstGeom prst="rect">
            <a:avLst/>
          </a:prstGeom>
          <a:noFill/>
        </p:spPr>
        <p:txBody>
          <a:bodyPr wrap="square" rtlCol="0">
            <a:spAutoFit/>
          </a:bodyPr>
          <a:lstStyle/>
          <a:p>
            <a:r>
              <a:rPr lang="en-CA" sz="2800" dirty="0" smtClean="0"/>
              <a:t>The call should:</a:t>
            </a:r>
          </a:p>
          <a:p>
            <a:pPr marL="801688" indent="-354013">
              <a:lnSpc>
                <a:spcPct val="90000"/>
              </a:lnSpc>
              <a:spcBef>
                <a:spcPts val="500"/>
              </a:spcBef>
              <a:buFont typeface="Wingdings" charset="2"/>
              <a:buChar char="§"/>
            </a:pPr>
            <a:r>
              <a:rPr lang="en-CA" dirty="0" smtClean="0"/>
              <a:t>Be made </a:t>
            </a:r>
            <a:r>
              <a:rPr lang="en-CA" b="1" dirty="0" smtClean="0"/>
              <a:t>two or three days </a:t>
            </a:r>
            <a:r>
              <a:rPr lang="en-CA" dirty="0" smtClean="0"/>
              <a:t>in advance of formal orientation</a:t>
            </a:r>
          </a:p>
          <a:p>
            <a:pPr marL="801688" indent="-354013">
              <a:lnSpc>
                <a:spcPct val="90000"/>
              </a:lnSpc>
              <a:spcBef>
                <a:spcPts val="500"/>
              </a:spcBef>
              <a:buFont typeface="Wingdings" charset="2"/>
              <a:buChar char="§"/>
            </a:pPr>
            <a:r>
              <a:rPr lang="en-CA" b="1" dirty="0" smtClean="0"/>
              <a:t>Confirm date</a:t>
            </a:r>
            <a:r>
              <a:rPr lang="en-CA" dirty="0" smtClean="0"/>
              <a:t>, time, and length of first day</a:t>
            </a:r>
          </a:p>
          <a:p>
            <a:pPr marL="801688" indent="-354013">
              <a:lnSpc>
                <a:spcPct val="90000"/>
              </a:lnSpc>
              <a:spcBef>
                <a:spcPts val="500"/>
              </a:spcBef>
              <a:buFont typeface="Wingdings" charset="2"/>
              <a:buChar char="§"/>
            </a:pPr>
            <a:r>
              <a:rPr lang="en-CA" dirty="0" smtClean="0"/>
              <a:t>Can cover things such as direction so the facility, </a:t>
            </a:r>
            <a:r>
              <a:rPr lang="en-CA" b="1" dirty="0" smtClean="0"/>
              <a:t>parking</a:t>
            </a:r>
            <a:r>
              <a:rPr lang="en-CA" dirty="0" smtClean="0"/>
              <a:t>, location of training area, contact person on campus, dress code expectations, </a:t>
            </a:r>
            <a:r>
              <a:rPr lang="en-CA" b="1" dirty="0" smtClean="0"/>
              <a:t>lunch plans</a:t>
            </a:r>
            <a:r>
              <a:rPr lang="en-CA" dirty="0" smtClean="0"/>
              <a:t>, basic itinerary, cell phone policy, etc.</a:t>
            </a:r>
          </a:p>
          <a:p>
            <a:pPr marL="801688" indent="-354013">
              <a:lnSpc>
                <a:spcPct val="90000"/>
              </a:lnSpc>
              <a:spcBef>
                <a:spcPts val="500"/>
              </a:spcBef>
              <a:buFont typeface="Wingdings" charset="2"/>
              <a:buChar char="§"/>
            </a:pPr>
            <a:r>
              <a:rPr lang="en-CA" dirty="0" smtClean="0"/>
              <a:t>Explores </a:t>
            </a:r>
            <a:r>
              <a:rPr lang="en-CA" b="1" dirty="0" smtClean="0"/>
              <a:t>any questions </a:t>
            </a:r>
            <a:r>
              <a:rPr lang="en-CA" dirty="0" smtClean="0"/>
              <a:t>the new hire may have</a:t>
            </a:r>
          </a:p>
          <a:p>
            <a:pPr marL="801688" indent="-354013">
              <a:lnSpc>
                <a:spcPct val="90000"/>
              </a:lnSpc>
              <a:spcBef>
                <a:spcPts val="500"/>
              </a:spcBef>
              <a:buFont typeface="Wingdings" charset="2"/>
              <a:buChar char="§"/>
            </a:pPr>
            <a:r>
              <a:rPr lang="en-CA" dirty="0" smtClean="0"/>
              <a:t>Sets the tone for the </a:t>
            </a:r>
            <a:r>
              <a:rPr lang="en-CA" b="1" dirty="0" smtClean="0"/>
              <a:t>expectations</a:t>
            </a:r>
            <a:r>
              <a:rPr lang="en-CA" dirty="0" smtClean="0"/>
              <a:t> the organization has of the new hire/</a:t>
            </a:r>
            <a:r>
              <a:rPr lang="en-CA" b="1" dirty="0" smtClean="0"/>
              <a:t>positive</a:t>
            </a:r>
            <a:endParaRPr lang="en-CA" b="1" dirty="0"/>
          </a:p>
        </p:txBody>
      </p:sp>
      <p:sp>
        <p:nvSpPr>
          <p:cNvPr id="2" name="Title 1"/>
          <p:cNvSpPr>
            <a:spLocks noGrp="1"/>
          </p:cNvSpPr>
          <p:nvPr>
            <p:ph type="title"/>
          </p:nvPr>
        </p:nvSpPr>
        <p:spPr/>
        <p:txBody>
          <a:bodyPr>
            <a:noAutofit/>
          </a:bodyPr>
          <a:lstStyle/>
          <a:p>
            <a:r>
              <a:rPr lang="en-CA" dirty="0" smtClean="0"/>
              <a:t>Next – the Surprise Welcome Phone Call</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111104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Get the Ball Rolling Internally</a:t>
            </a:r>
            <a:endParaRPr lang="en-CA" dirty="0"/>
          </a:p>
        </p:txBody>
      </p:sp>
      <p:sp>
        <p:nvSpPr>
          <p:cNvPr id="3" name="Content Placeholder 2"/>
          <p:cNvSpPr>
            <a:spLocks noGrp="1"/>
          </p:cNvSpPr>
          <p:nvPr>
            <p:ph idx="1"/>
          </p:nvPr>
        </p:nvSpPr>
        <p:spPr>
          <a:xfrm>
            <a:off x="457200" y="1351966"/>
            <a:ext cx="8229600" cy="3373016"/>
          </a:xfrm>
        </p:spPr>
        <p:txBody>
          <a:bodyPr>
            <a:normAutofit fontScale="85000" lnSpcReduction="10000"/>
          </a:bodyPr>
          <a:lstStyle/>
          <a:p>
            <a:pPr marL="461963" indent="-461963">
              <a:spcBef>
                <a:spcPts val="2000"/>
              </a:spcBef>
              <a:buFont typeface="Wingdings" charset="2"/>
              <a:buChar char="§"/>
            </a:pPr>
            <a:r>
              <a:rPr lang="en-US" sz="2800" b="1" dirty="0"/>
              <a:t>Notify department </a:t>
            </a:r>
            <a:r>
              <a:rPr lang="en-US" sz="2800" dirty="0"/>
              <a:t>or unit of new </a:t>
            </a:r>
            <a:r>
              <a:rPr lang="en-US" sz="2800" b="1" dirty="0"/>
              <a:t>hire’s name</a:t>
            </a:r>
            <a:r>
              <a:rPr lang="en-US" sz="2800" dirty="0"/>
              <a:t>,</a:t>
            </a:r>
            <a:r>
              <a:rPr lang="en-US" sz="2800" b="1" dirty="0"/>
              <a:t> date of orientation</a:t>
            </a:r>
            <a:r>
              <a:rPr lang="en-US" sz="2800" dirty="0"/>
              <a:t>, position and other pertinent </a:t>
            </a:r>
            <a:r>
              <a:rPr lang="en-US" sz="2800" dirty="0" smtClean="0"/>
              <a:t>information</a:t>
            </a:r>
          </a:p>
          <a:p>
            <a:pPr marL="461963" indent="-461963">
              <a:spcBef>
                <a:spcPts val="2000"/>
              </a:spcBef>
              <a:buFont typeface="Wingdings" charset="2"/>
              <a:buChar char="§"/>
            </a:pPr>
            <a:r>
              <a:rPr lang="en-US" sz="2800" b="1" dirty="0"/>
              <a:t>Welcome </a:t>
            </a:r>
            <a:r>
              <a:rPr lang="en-US" sz="2800" dirty="0"/>
              <a:t>sign is printed and ready for </a:t>
            </a:r>
            <a:r>
              <a:rPr lang="en-US" sz="2800" b="1" dirty="0"/>
              <a:t>first</a:t>
            </a:r>
            <a:r>
              <a:rPr lang="en-US" sz="2800" dirty="0"/>
              <a:t> </a:t>
            </a:r>
            <a:r>
              <a:rPr lang="en-US" sz="2800" dirty="0" smtClean="0"/>
              <a:t>day</a:t>
            </a:r>
          </a:p>
          <a:p>
            <a:pPr marL="461963" indent="-461963">
              <a:spcBef>
                <a:spcPts val="2000"/>
              </a:spcBef>
              <a:buFont typeface="Wingdings" charset="2"/>
              <a:buChar char="§"/>
            </a:pPr>
            <a:r>
              <a:rPr lang="en-US" sz="2800" b="1" dirty="0"/>
              <a:t>Picture of new </a:t>
            </a:r>
            <a:r>
              <a:rPr lang="en-US" sz="2800" dirty="0"/>
              <a:t>hire is included </a:t>
            </a:r>
            <a:r>
              <a:rPr lang="en-US" sz="2400" i="1" dirty="0"/>
              <a:t>(if available</a:t>
            </a:r>
            <a:r>
              <a:rPr lang="en-US" sz="2400" i="1" dirty="0" smtClean="0"/>
              <a:t>)</a:t>
            </a:r>
          </a:p>
          <a:p>
            <a:pPr marL="461963" indent="-461963">
              <a:spcBef>
                <a:spcPts val="2000"/>
              </a:spcBef>
              <a:buFont typeface="Wingdings" charset="2"/>
              <a:buChar char="§"/>
            </a:pPr>
            <a:r>
              <a:rPr lang="en-US" sz="2800" dirty="0"/>
              <a:t>Plans are initiated for a </a:t>
            </a:r>
            <a:r>
              <a:rPr lang="en-US" sz="2800" b="1" dirty="0"/>
              <a:t>brief</a:t>
            </a:r>
            <a:r>
              <a:rPr lang="en-US" sz="2800" b="1" dirty="0" smtClean="0"/>
              <a:t> </a:t>
            </a:r>
            <a:br>
              <a:rPr lang="en-US" sz="2800" b="1" dirty="0" smtClean="0"/>
            </a:br>
            <a:r>
              <a:rPr lang="en-US" sz="2800" b="1" dirty="0" smtClean="0"/>
              <a:t>welcoming party/event </a:t>
            </a:r>
            <a:r>
              <a:rPr lang="en-US" sz="2800" dirty="0"/>
              <a:t>on first</a:t>
            </a:r>
            <a:r>
              <a:rPr lang="en-US" sz="2800" dirty="0" smtClean="0"/>
              <a:t> </a:t>
            </a:r>
            <a:br>
              <a:rPr lang="en-US" sz="2800" dirty="0" smtClean="0"/>
            </a:br>
            <a:r>
              <a:rPr lang="en-US" sz="2800" dirty="0" smtClean="0"/>
              <a:t>day </a:t>
            </a:r>
            <a:r>
              <a:rPr lang="en-US" sz="2800" dirty="0"/>
              <a:t>of </a:t>
            </a:r>
            <a:r>
              <a:rPr lang="en-US" sz="2800" dirty="0" smtClean="0"/>
              <a:t>orientation</a:t>
            </a:r>
            <a:endParaRPr lang="en-CA" dirty="0"/>
          </a:p>
        </p:txBody>
      </p:sp>
      <p:pic>
        <p:nvPicPr>
          <p:cNvPr id="274434" name="Picture 2" descr="http://www.iclipart.com/dodl.php?linklokauth=LzA2Ni9tZWRpdW0vYmF0Y2hfNDIvMDY2XzMwOTc4LmpwZywxNDE4MjM3MDA3LDk2LjUzLjUuODIsMCwwLExMXzAsLGQ4YjFhZjA0NDdjYTNkYzJhZGRhOWNmMGU0NGI1YTY4/066_30978.jpg"/>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6989191" y="4730620"/>
            <a:ext cx="1943561" cy="1378309"/>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 val="308605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Orientation Day Checklist</a:t>
            </a:r>
            <a:endParaRPr lang="en-CA" dirty="0"/>
          </a:p>
        </p:txBody>
      </p:sp>
      <p:sp>
        <p:nvSpPr>
          <p:cNvPr id="3" name="Content Placeholder 2"/>
          <p:cNvSpPr>
            <a:spLocks noGrp="1"/>
          </p:cNvSpPr>
          <p:nvPr>
            <p:ph idx="1"/>
          </p:nvPr>
        </p:nvSpPr>
        <p:spPr/>
        <p:txBody>
          <a:bodyPr/>
          <a:lstStyle/>
          <a:p>
            <a:pPr marL="461963" indent="-461963">
              <a:spcBef>
                <a:spcPts val="2000"/>
              </a:spcBef>
              <a:buFont typeface="Wingdings" charset="2"/>
              <a:buChar char="§"/>
            </a:pPr>
            <a:r>
              <a:rPr lang="en-US" sz="2800" dirty="0" smtClean="0"/>
              <a:t>Provide </a:t>
            </a:r>
            <a:r>
              <a:rPr lang="en-US" sz="2800" b="1" dirty="0" smtClean="0"/>
              <a:t>welcome signs </a:t>
            </a:r>
            <a:r>
              <a:rPr lang="en-US" sz="2800" dirty="0" smtClean="0"/>
              <a:t>for orientation day for entry way or lobby – </a:t>
            </a:r>
            <a:r>
              <a:rPr lang="en-US" sz="2800" b="1" i="1" dirty="0" smtClean="0"/>
              <a:t>“Today we welcome…”</a:t>
            </a:r>
          </a:p>
          <a:p>
            <a:pPr marL="461963" indent="-461963">
              <a:spcBef>
                <a:spcPts val="2000"/>
              </a:spcBef>
              <a:buFont typeface="Wingdings" charset="2"/>
              <a:buChar char="§"/>
            </a:pPr>
            <a:r>
              <a:rPr lang="en-US" sz="2800" dirty="0" smtClean="0"/>
              <a:t>Post </a:t>
            </a:r>
            <a:r>
              <a:rPr lang="en-US" sz="2800" b="1" dirty="0" smtClean="0"/>
              <a:t>direction signs </a:t>
            </a:r>
            <a:r>
              <a:rPr lang="en-US" sz="2800" dirty="0" smtClean="0"/>
              <a:t>to guide new hires to orientation area</a:t>
            </a:r>
          </a:p>
          <a:p>
            <a:pPr marL="461963" indent="-461963">
              <a:spcBef>
                <a:spcPts val="2000"/>
              </a:spcBef>
              <a:buFont typeface="Wingdings" charset="2"/>
              <a:buChar char="§"/>
            </a:pPr>
            <a:r>
              <a:rPr lang="en-US" sz="2800" dirty="0" smtClean="0"/>
              <a:t>Order </a:t>
            </a:r>
            <a:r>
              <a:rPr lang="en-US" sz="2800" b="1" dirty="0" smtClean="0"/>
              <a:t>refreshments</a:t>
            </a:r>
            <a:r>
              <a:rPr lang="en-US" sz="2800" dirty="0" smtClean="0"/>
              <a:t> for orientation day</a:t>
            </a:r>
          </a:p>
          <a:p>
            <a:pPr marL="461963" indent="-461963">
              <a:spcBef>
                <a:spcPts val="2000"/>
              </a:spcBef>
              <a:buFont typeface="Wingdings" charset="2"/>
              <a:buChar char="§"/>
            </a:pPr>
            <a:r>
              <a:rPr lang="en-US" sz="2800" b="1" dirty="0" smtClean="0"/>
              <a:t>Remind supervisors </a:t>
            </a:r>
            <a:r>
              <a:rPr lang="en-US" sz="2800" dirty="0" smtClean="0"/>
              <a:t>to participate </a:t>
            </a:r>
            <a:br>
              <a:rPr lang="en-US" sz="2800" dirty="0" smtClean="0"/>
            </a:br>
            <a:r>
              <a:rPr lang="en-US" sz="2800" dirty="0" smtClean="0"/>
              <a:t>in orientation</a:t>
            </a:r>
            <a:r>
              <a:rPr lang="en-US" sz="2400" i="1" dirty="0" smtClean="0"/>
              <a:t> (if needed)</a:t>
            </a:r>
            <a:endParaRPr lang="en-US" sz="2400" i="1" dirty="0"/>
          </a:p>
          <a:p>
            <a:pPr>
              <a:spcBef>
                <a:spcPts val="2000"/>
              </a:spcBef>
              <a:buFont typeface="Wingdings" charset="2"/>
              <a:buChar char="§"/>
            </a:pPr>
            <a:endParaRPr lang="en-CA" dirty="0"/>
          </a:p>
        </p:txBody>
      </p:sp>
      <p:pic>
        <p:nvPicPr>
          <p:cNvPr id="5" name="Picture 2" descr="http://www.iclipart.com/dodl.php?linklokauth=LzA2Ni9tZWRpdW0vYmF0Y2hfNDIvMDY2XzMwOTc4LmpwZywxNDE4MjM3MDA3LDk2LjUzLjUuODIsMCwwLExMXzAsLGQ4YjFhZjA0NDdjYTNkYzJhZGRhOWNmMGU0NGI1YTY4/066_30978.jpg"/>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6989191" y="4730620"/>
            <a:ext cx="1943561" cy="1378309"/>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 val="375508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Orientation Countdown</a:t>
            </a:r>
            <a:endParaRPr lang="en-CA" dirty="0"/>
          </a:p>
        </p:txBody>
      </p:sp>
      <p:sp>
        <p:nvSpPr>
          <p:cNvPr id="3" name="Content Placeholder 2"/>
          <p:cNvSpPr>
            <a:spLocks noGrp="1"/>
          </p:cNvSpPr>
          <p:nvPr>
            <p:ph idx="1"/>
          </p:nvPr>
        </p:nvSpPr>
        <p:spPr/>
        <p:txBody>
          <a:bodyPr/>
          <a:lstStyle/>
          <a:p>
            <a:pPr marL="461963" indent="-461963">
              <a:spcBef>
                <a:spcPts val="2000"/>
              </a:spcBef>
              <a:buFont typeface="Wingdings" charset="2"/>
              <a:buChar char="§"/>
            </a:pPr>
            <a:r>
              <a:rPr lang="en-US" sz="2800" dirty="0" smtClean="0"/>
              <a:t>Orientation </a:t>
            </a:r>
            <a:r>
              <a:rPr lang="en-US" sz="2800" b="1" dirty="0" smtClean="0"/>
              <a:t>materials prepared </a:t>
            </a:r>
            <a:r>
              <a:rPr lang="en-US" sz="2800" dirty="0" smtClean="0"/>
              <a:t>and available </a:t>
            </a:r>
            <a:r>
              <a:rPr lang="en-US" sz="2400" i="1" dirty="0" smtClean="0"/>
              <a:t>(employee handbooks, forms, job descriptions, etc.)</a:t>
            </a:r>
          </a:p>
          <a:p>
            <a:pPr marL="461963" indent="-461963">
              <a:spcBef>
                <a:spcPts val="2000"/>
              </a:spcBef>
              <a:buFont typeface="Wingdings" charset="2"/>
              <a:buChar char="§"/>
            </a:pPr>
            <a:r>
              <a:rPr lang="en-US" sz="2800" b="1" dirty="0" smtClean="0"/>
              <a:t>Training materials </a:t>
            </a:r>
            <a:r>
              <a:rPr lang="en-US" sz="2800" dirty="0" smtClean="0"/>
              <a:t>are duplicated</a:t>
            </a:r>
          </a:p>
          <a:p>
            <a:pPr marL="461963" indent="-461963">
              <a:spcBef>
                <a:spcPts val="2000"/>
              </a:spcBef>
              <a:buFont typeface="Wingdings" charset="2"/>
              <a:buChar char="§"/>
            </a:pPr>
            <a:r>
              <a:rPr lang="en-US" sz="2800" b="1" dirty="0" smtClean="0"/>
              <a:t>Time badge</a:t>
            </a:r>
            <a:r>
              <a:rPr lang="en-US" sz="2800" dirty="0" smtClean="0"/>
              <a:t>, time card or other </a:t>
            </a:r>
            <a:br>
              <a:rPr lang="en-US" sz="2800" dirty="0" smtClean="0"/>
            </a:br>
            <a:r>
              <a:rPr lang="en-US" sz="2800" dirty="0" smtClean="0"/>
              <a:t>time clock related items are readied</a:t>
            </a:r>
          </a:p>
          <a:p>
            <a:pPr marL="461963" indent="-461963">
              <a:spcBef>
                <a:spcPts val="2000"/>
              </a:spcBef>
              <a:buFont typeface="Wingdings" charset="2"/>
              <a:buChar char="§"/>
            </a:pPr>
            <a:r>
              <a:rPr lang="en-US" sz="2800" dirty="0" smtClean="0"/>
              <a:t>New Team Members </a:t>
            </a:r>
            <a:r>
              <a:rPr lang="en-US" sz="2800" b="1" dirty="0" smtClean="0"/>
              <a:t>Name badges </a:t>
            </a:r>
            <a:br>
              <a:rPr lang="en-US" sz="2800" b="1" dirty="0" smtClean="0"/>
            </a:br>
            <a:r>
              <a:rPr lang="en-US" sz="2800" dirty="0" smtClean="0"/>
              <a:t>are prepared and ready</a:t>
            </a:r>
          </a:p>
          <a:p>
            <a:pPr>
              <a:spcBef>
                <a:spcPts val="2000"/>
              </a:spcBef>
              <a:buFont typeface="Wingdings" charset="2"/>
              <a:buChar char="§"/>
            </a:pPr>
            <a:endParaRPr lang="en-CA" dirty="0"/>
          </a:p>
        </p:txBody>
      </p:sp>
      <p:pic>
        <p:nvPicPr>
          <p:cNvPr id="5" name="Picture 2" descr="http://www.iclipart.com/dodl.php?linklokauth=LzA2Ni9tZWRpdW0vYmF0Y2hfNDIvMDY2XzMwOTc4LmpwZywxNDE4MjM3MDA3LDk2LjUzLjUuODIsMCwwLExMXzAsLGQ4YjFhZjA0NDdjYTNkYzJhZGRhOWNmMGU0NGI1YTY4/066_30978.jpg"/>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7180606" y="4866365"/>
            <a:ext cx="1752146" cy="1242564"/>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 val="116754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Final Thought</a:t>
            </a:r>
            <a:endParaRPr lang="en-US" dirty="0"/>
          </a:p>
        </p:txBody>
      </p:sp>
      <p:pic>
        <p:nvPicPr>
          <p:cNvPr id="245764" name="Picture 4" descr="http://www.iclipart.com/dodl.php?linklokauth=LzE2Ni9tZWRpdW0vYmF0Y2hfMTQvMDEwNDE0X3dvb2Rlbl9iYXNrZXRfZnVsbF9vZl9yZWRfYXBwbGVzLmpwZywxNDE4MDc5NTk3LDk2LjUzLjUuODIsMCwwLExMXzAsLDkxY2NjZmNhYmZkNTJiZjBhZWYwZDMxNzdmYTgwNTIx/010414_wooden_basket_full_of_red_apples.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1608137" y="1417638"/>
            <a:ext cx="6274594" cy="4183062"/>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pic>
        <p:nvPicPr>
          <p:cNvPr id="6" name="Content Placeholder 5"/>
          <p:cNvPicPr>
            <a:picLocks noGrp="1" noChangeAspect="1"/>
          </p:cNvPicPr>
          <p:nvPr>
            <p:ph idx="1"/>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3849190" y="4419648"/>
            <a:ext cx="1674533" cy="690529"/>
          </a:xfrm>
        </p:spPr>
      </p:pic>
    </p:spTree>
    <p:extLst>
      <p:ext uri="{BB962C8B-B14F-4D97-AF65-F5344CB8AC3E}">
        <p14:creationId xmlns:mc="http://schemas.openxmlformats.org/markup-compatibility/2006" xmlns:mv="urn:schemas-microsoft-com:mac:vml" xmlns:p14="http://schemas.microsoft.com/office/powerpoint/2010/main" xmlns="" val="42104896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uestion-mark-22537418.jpg"/>
          <p:cNvPicPr>
            <a:picLocks noChangeAspect="1"/>
          </p:cNvPicPr>
          <p:nvPr/>
        </p:nvPicPr>
        <p:blipFill>
          <a:blip r:embed="rId2" cstate="print"/>
          <a:srcRect b="6936"/>
          <a:stretch>
            <a:fillRect/>
          </a:stretch>
        </p:blipFill>
        <p:spPr>
          <a:xfrm>
            <a:off x="2216989" y="878376"/>
            <a:ext cx="5064337" cy="5039346"/>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9600" dirty="0" smtClean="0"/>
              <a:t>Part 4: </a:t>
            </a:r>
            <a:endParaRPr lang="en-US" sz="9600" dirty="0"/>
          </a:p>
        </p:txBody>
      </p:sp>
      <p:sp>
        <p:nvSpPr>
          <p:cNvPr id="3" name="Subtitle 2"/>
          <p:cNvSpPr>
            <a:spLocks noGrp="1"/>
          </p:cNvSpPr>
          <p:nvPr>
            <p:ph type="subTitle" idx="1"/>
          </p:nvPr>
        </p:nvSpPr>
        <p:spPr/>
        <p:txBody>
          <a:bodyPr/>
          <a:lstStyle/>
          <a:p>
            <a:r>
              <a:rPr lang="en-US" sz="6600" dirty="0" smtClean="0"/>
              <a:t>Orientation</a:t>
            </a:r>
            <a:endParaRPr lang="en-US" sz="66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3575418" y="914400"/>
            <a:ext cx="4762669" cy="4525963"/>
          </a:xfrm>
        </p:spPr>
        <p:txBody>
          <a:bodyPr/>
          <a:lstStyle/>
          <a:p>
            <a:pPr marL="122238" indent="-122238">
              <a:buFont typeface="Arial" panose="020B0604020202020204" pitchFamily="34" charset="0"/>
              <a:buNone/>
            </a:pPr>
            <a:r>
              <a:rPr lang="en-US" i="1" dirty="0" smtClean="0"/>
              <a:t>“The only thing worse than </a:t>
            </a:r>
            <a:r>
              <a:rPr lang="en-US" b="1" i="1" dirty="0" smtClean="0"/>
              <a:t>training</a:t>
            </a:r>
            <a:r>
              <a:rPr lang="en-US" i="1" dirty="0" smtClean="0"/>
              <a:t> </a:t>
            </a:r>
            <a:br>
              <a:rPr lang="en-US" i="1" dirty="0" smtClean="0"/>
            </a:br>
            <a:r>
              <a:rPr lang="en-US" i="1" dirty="0" smtClean="0"/>
              <a:t>your employees and </a:t>
            </a:r>
            <a:r>
              <a:rPr lang="en-US" b="1" i="1" dirty="0" smtClean="0"/>
              <a:t>losing them</a:t>
            </a:r>
            <a:r>
              <a:rPr lang="en-US" i="1" dirty="0" smtClean="0"/>
              <a:t>, </a:t>
            </a:r>
            <a:br>
              <a:rPr lang="en-US" i="1" dirty="0" smtClean="0"/>
            </a:br>
            <a:r>
              <a:rPr lang="en-US" i="1" dirty="0" smtClean="0"/>
              <a:t>is </a:t>
            </a:r>
            <a:r>
              <a:rPr lang="en-US" b="1" i="1" dirty="0" smtClean="0"/>
              <a:t>not</a:t>
            </a:r>
            <a:r>
              <a:rPr lang="en-US" i="1" dirty="0" smtClean="0"/>
              <a:t> training them and </a:t>
            </a:r>
            <a:r>
              <a:rPr lang="en-US" b="1" i="1" dirty="0" smtClean="0"/>
              <a:t>keeping</a:t>
            </a:r>
            <a:r>
              <a:rPr lang="en-US" i="1" dirty="0" smtClean="0"/>
              <a:t> them.”</a:t>
            </a:r>
          </a:p>
          <a:p>
            <a:pPr marL="122238" indent="-122238">
              <a:buFont typeface="Arial" panose="020B0604020202020204" pitchFamily="34" charset="0"/>
              <a:buNone/>
            </a:pPr>
            <a:r>
              <a:rPr lang="en-US" i="1" dirty="0" smtClean="0"/>
              <a:t>							</a:t>
            </a:r>
            <a:r>
              <a:rPr lang="en-US" sz="2400" dirty="0" smtClean="0"/>
              <a:t>– </a:t>
            </a:r>
            <a:r>
              <a:rPr lang="en-US" sz="2400" dirty="0" err="1" smtClean="0"/>
              <a:t>Zig</a:t>
            </a:r>
            <a:r>
              <a:rPr lang="en-US" sz="2400" dirty="0" smtClean="0"/>
              <a:t> </a:t>
            </a:r>
            <a:r>
              <a:rPr lang="en-US" sz="2400" dirty="0" err="1" smtClean="0"/>
              <a:t>Ziglar</a:t>
            </a:r>
            <a:endParaRPr lang="en-US" sz="2400" i="1" dirty="0" smtClean="0"/>
          </a:p>
        </p:txBody>
      </p:sp>
      <p:pic>
        <p:nvPicPr>
          <p:cNvPr id="21507" name="Picture 2" descr="http://johnkapeleris.com/blog/wp-content/uploads/2012/12/Zig-Ziglar.jpg"/>
          <p:cNvPicPr>
            <a:picLocks noChangeAspect="1" noChangeArrowheads="1"/>
          </p:cNvPicPr>
          <p:nvPr/>
        </p:nvPicPr>
        <p:blipFill>
          <a:blip r:embed="rId2" cstate="email">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607399" y="1093036"/>
            <a:ext cx="2786582" cy="278658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 val="1501654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643" y="1718294"/>
            <a:ext cx="4827558" cy="4204833"/>
          </a:xfrm>
        </p:spPr>
        <p:txBody>
          <a:bodyPr anchor="t"/>
          <a:lstStyle/>
          <a:p>
            <a:pPr marL="177800" indent="-177800"/>
            <a:r>
              <a:rPr lang="en-US" i="1" dirty="0" smtClean="0"/>
              <a:t>“Love what you do and you’ll never work another day </a:t>
            </a:r>
            <a:br>
              <a:rPr lang="en-US" i="1" dirty="0" smtClean="0"/>
            </a:br>
            <a:r>
              <a:rPr lang="en-US" i="1" dirty="0" smtClean="0"/>
              <a:t>in your life.”</a:t>
            </a:r>
            <a:br>
              <a:rPr lang="en-US" i="1" dirty="0" smtClean="0"/>
            </a:br>
            <a:r>
              <a:rPr lang="en-US" sz="3200" dirty="0" smtClean="0"/>
              <a:t>	</a:t>
            </a:r>
            <a:r>
              <a:rPr lang="en-US" sz="1800" dirty="0" smtClean="0"/>
              <a:t>		                      </a:t>
            </a:r>
            <a:r>
              <a:rPr lang="en-US" sz="2800" dirty="0" smtClean="0"/>
              <a:t>– Confucius</a:t>
            </a:r>
            <a:endParaRPr lang="en-US" i="1" dirty="0"/>
          </a:p>
        </p:txBody>
      </p:sp>
      <p:pic>
        <p:nvPicPr>
          <p:cNvPr id="553986" name="Picture 2" descr="http://www.chicagonow.com/an-agnostic-in-wheaton/files/2013/06/Confucius.jpg"/>
          <p:cNvPicPr>
            <a:picLocks noChangeAspect="1" noChangeArrowheads="1"/>
          </p:cNvPicPr>
          <p:nvPr/>
        </p:nvPicPr>
        <p:blipFill>
          <a:blip r:embed="rId2" cstate="email"/>
          <a:srcRect/>
          <a:stretch>
            <a:fillRect/>
          </a:stretch>
        </p:blipFill>
        <p:spPr bwMode="auto">
          <a:xfrm>
            <a:off x="791449" y="1652923"/>
            <a:ext cx="2192293" cy="2960019"/>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a:t>
            </a:r>
            <a:endParaRPr lang="en-CA" dirty="0"/>
          </a:p>
        </p:txBody>
      </p:sp>
      <p:sp>
        <p:nvSpPr>
          <p:cNvPr id="3" name="Content Placeholder 2"/>
          <p:cNvSpPr>
            <a:spLocks noGrp="1"/>
          </p:cNvSpPr>
          <p:nvPr>
            <p:ph idx="1"/>
          </p:nvPr>
        </p:nvSpPr>
        <p:spPr/>
        <p:txBody>
          <a:bodyPr/>
          <a:lstStyle/>
          <a:p>
            <a:pPr>
              <a:spcBef>
                <a:spcPts val="2000"/>
              </a:spcBef>
            </a:pPr>
            <a:r>
              <a:rPr lang="en-CA" dirty="0" smtClean="0"/>
              <a:t>Can you imagine </a:t>
            </a:r>
            <a:r>
              <a:rPr lang="en-CA" b="1" dirty="0" smtClean="0"/>
              <a:t>starting a new job</a:t>
            </a:r>
            <a:r>
              <a:rPr lang="en-CA" dirty="0" smtClean="0"/>
              <a:t>…</a:t>
            </a:r>
          </a:p>
          <a:p>
            <a:pPr>
              <a:spcBef>
                <a:spcPts val="2000"/>
              </a:spcBef>
            </a:pPr>
            <a:r>
              <a:rPr lang="en-CA" dirty="0" smtClean="0"/>
              <a:t>and not getting told to clock in for </a:t>
            </a:r>
            <a:r>
              <a:rPr lang="en-CA" b="1" dirty="0" smtClean="0"/>
              <a:t>3 days</a:t>
            </a:r>
            <a:r>
              <a:rPr lang="en-CA" dirty="0" smtClean="0"/>
              <a:t>!</a:t>
            </a:r>
            <a:endParaRPr lang="en-CA" dirty="0"/>
          </a:p>
        </p:txBody>
      </p:sp>
      <p:pic>
        <p:nvPicPr>
          <p:cNvPr id="272386" name="Picture 2" descr="http://www.iclipart.com/dodl.php?linklokauth=LzE3Ny9tZWRpdW0vYmF0Y2hfMDYvYnVzaW5lc3NfbWFuX2RlcHJlc3NlZF9mcm9tX3dvcmsuanBnLDE0MTgyMzUyMzcsOTYuNTMuNS44MiwwLDAsTExfMCwsYjI4NWUxMzRjMTU2OTE0MWMzNmViMmRiMTg4OTE2NTU%3D/business_man_depressed_from_work.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5505236" y="3725863"/>
            <a:ext cx="3638764" cy="2428875"/>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pic>
        <p:nvPicPr>
          <p:cNvPr id="272388" name="Picture 4" descr="http://www.iclipart.com/dodl.php?linklokauth=LzA3OS9tZWRpdW0vYmF0Y2hfMDEvY2xvY2suanBnLDE0MTgyMzUzNjEsOTYuNTMuNS44MiwwLDAsTExfMCwsNjY5NjZkNjQzNzY0NDk4ZjYzZDVkOTM5MTlkZWUyMmI%3D/clock.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5343524" y="3648220"/>
            <a:ext cx="1425739" cy="1195244"/>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 val="376014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308174"/>
            <a:ext cx="9144000" cy="1588"/>
          </a:xfrm>
          <a:prstGeom prst="line">
            <a:avLst/>
          </a:prstGeom>
          <a:ln w="6667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448252"/>
            <a:ext cx="8229600" cy="969386"/>
          </a:xfrm>
        </p:spPr>
        <p:txBody>
          <a:bodyPr anchor="t">
            <a:normAutofit/>
          </a:bodyPr>
          <a:lstStyle/>
          <a:p>
            <a:r>
              <a:rPr lang="en-CA" sz="3600" dirty="0" smtClean="0"/>
              <a:t>Orientation-</a:t>
            </a:r>
            <a:r>
              <a:rPr lang="en-CA" sz="3600" b="1" dirty="0" smtClean="0"/>
              <a:t>Excellence</a:t>
            </a:r>
            <a:endParaRPr lang="en-CA" sz="3600" b="1" dirty="0"/>
          </a:p>
        </p:txBody>
      </p:sp>
      <p:sp>
        <p:nvSpPr>
          <p:cNvPr id="3" name="Content Placeholder 2"/>
          <p:cNvSpPr>
            <a:spLocks noGrp="1"/>
          </p:cNvSpPr>
          <p:nvPr>
            <p:ph idx="1"/>
          </p:nvPr>
        </p:nvSpPr>
        <p:spPr>
          <a:xfrm>
            <a:off x="484909" y="1489359"/>
            <a:ext cx="8229600" cy="4525963"/>
          </a:xfrm>
        </p:spPr>
        <p:txBody>
          <a:bodyPr/>
          <a:lstStyle/>
          <a:p>
            <a:pPr marL="0" indent="0">
              <a:spcBef>
                <a:spcPts val="1000"/>
              </a:spcBef>
              <a:buNone/>
            </a:pPr>
            <a:r>
              <a:rPr lang="en-US" sz="2800" dirty="0"/>
              <a:t>Every </a:t>
            </a:r>
            <a:r>
              <a:rPr lang="en-US" sz="2800" dirty="0" smtClean="0"/>
              <a:t>community must </a:t>
            </a:r>
            <a:r>
              <a:rPr lang="en-US" sz="2800" dirty="0"/>
              <a:t>develop their </a:t>
            </a:r>
            <a:r>
              <a:rPr lang="en-US" sz="2800" b="1" dirty="0"/>
              <a:t>own, </a:t>
            </a:r>
            <a:r>
              <a:rPr lang="en-US" sz="2800" b="1" dirty="0" smtClean="0"/>
              <a:t>unique customized </a:t>
            </a:r>
            <a:r>
              <a:rPr lang="en-US" sz="2800" dirty="0"/>
              <a:t>orientation</a:t>
            </a:r>
            <a:r>
              <a:rPr lang="en-US" sz="2800" dirty="0" smtClean="0"/>
              <a:t> education program</a:t>
            </a:r>
            <a:r>
              <a:rPr lang="en-US" sz="2800" dirty="0"/>
              <a:t>. </a:t>
            </a:r>
            <a:r>
              <a:rPr lang="en-US" sz="2800" dirty="0" smtClean="0"/>
              <a:t>Here are </a:t>
            </a:r>
            <a:r>
              <a:rPr lang="en-US" sz="2800" dirty="0"/>
              <a:t>some general guidelines </a:t>
            </a:r>
            <a:r>
              <a:rPr lang="en-US" sz="2800" dirty="0" smtClean="0"/>
              <a:t>: </a:t>
            </a:r>
            <a:endParaRPr lang="en-US" sz="2800" dirty="0"/>
          </a:p>
          <a:p>
            <a:pPr marL="514350" indent="-514350">
              <a:spcBef>
                <a:spcPts val="1000"/>
              </a:spcBef>
              <a:buFont typeface="Wingdings" charset="2"/>
              <a:buAutoNum type="arabicPlain"/>
            </a:pPr>
            <a:r>
              <a:rPr lang="en-US" sz="2800" dirty="0"/>
              <a:t>Every New Hire </a:t>
            </a:r>
            <a:r>
              <a:rPr lang="en-US" sz="2800" b="1" dirty="0"/>
              <a:t>MUST</a:t>
            </a:r>
            <a:r>
              <a:rPr lang="en-US" sz="2800" dirty="0"/>
              <a:t> complete orientation </a:t>
            </a:r>
            <a:r>
              <a:rPr lang="en-US" sz="2800" b="1" dirty="0"/>
              <a:t>before</a:t>
            </a:r>
            <a:r>
              <a:rPr lang="en-US" sz="2800" dirty="0"/>
              <a:t> being scheduled to </a:t>
            </a:r>
            <a:r>
              <a:rPr lang="en-US" sz="2800" dirty="0" smtClean="0"/>
              <a:t>work</a:t>
            </a:r>
          </a:p>
          <a:p>
            <a:pPr marL="514350" indent="-514350">
              <a:spcBef>
                <a:spcPts val="1000"/>
              </a:spcBef>
              <a:buFont typeface="Wingdings" charset="2"/>
              <a:buAutoNum type="arabicPlain"/>
            </a:pPr>
            <a:r>
              <a:rPr lang="en-US" sz="2800" dirty="0"/>
              <a:t>Make it </a:t>
            </a:r>
            <a:r>
              <a:rPr lang="en-US" sz="2800" b="1" dirty="0"/>
              <a:t>fun</a:t>
            </a:r>
            <a:r>
              <a:rPr lang="en-US" sz="2800" dirty="0"/>
              <a:t> and </a:t>
            </a:r>
            <a:r>
              <a:rPr lang="en-US" sz="2800" b="1" dirty="0" smtClean="0"/>
              <a:t>interactive</a:t>
            </a:r>
            <a:endParaRPr lang="en-US" sz="2800" dirty="0" smtClean="0"/>
          </a:p>
          <a:p>
            <a:pPr marL="514350" indent="-514350">
              <a:spcBef>
                <a:spcPts val="1000"/>
              </a:spcBef>
              <a:buFont typeface="Wingdings" charset="2"/>
              <a:buAutoNum type="arabicPlain"/>
            </a:pPr>
            <a:r>
              <a:rPr lang="en-US" sz="2800" dirty="0"/>
              <a:t>Go </a:t>
            </a:r>
            <a:r>
              <a:rPr lang="en-US" sz="2800" b="1" dirty="0"/>
              <a:t>beyond</a:t>
            </a:r>
            <a:r>
              <a:rPr lang="en-US" sz="2800" dirty="0"/>
              <a:t> the requirements – </a:t>
            </a:r>
            <a:r>
              <a:rPr lang="en-US" sz="2800" b="1" dirty="0"/>
              <a:t>not just </a:t>
            </a:r>
            <a:r>
              <a:rPr lang="en-US" sz="2800" dirty="0"/>
              <a:t>Policies and Procedures, Rules and Regulations, Required Training and </a:t>
            </a:r>
            <a:r>
              <a:rPr lang="en-US" sz="2800" dirty="0" smtClean="0"/>
              <a:t>forms</a:t>
            </a:r>
            <a:endParaRPr lang="en-CA" sz="2800" dirty="0"/>
          </a:p>
        </p:txBody>
      </p:sp>
      <p:pic>
        <p:nvPicPr>
          <p:cNvPr id="5" name="Picture 2" descr="http://www.clipartbest.com/cliparts/yik/g6e/yikg6eBiE.jpe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7184867" y="53169"/>
            <a:ext cx="1707007" cy="1440000"/>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 val="159226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448252"/>
            <a:ext cx="8229600" cy="969386"/>
          </a:xfrm>
        </p:spPr>
        <p:txBody>
          <a:bodyPr anchor="t">
            <a:normAutofit/>
          </a:bodyPr>
          <a:lstStyle/>
          <a:p>
            <a:r>
              <a:rPr lang="en-CA" sz="3600" dirty="0" smtClean="0"/>
              <a:t>Orientation-</a:t>
            </a:r>
            <a:r>
              <a:rPr lang="en-CA" sz="3600" b="1" dirty="0" smtClean="0"/>
              <a:t>Excellence</a:t>
            </a:r>
            <a:r>
              <a:rPr lang="en-CA" sz="2000" i="1" dirty="0" smtClean="0"/>
              <a:t> (continued)</a:t>
            </a:r>
            <a:endParaRPr lang="en-CA" sz="2000" i="1" dirty="0"/>
          </a:p>
        </p:txBody>
      </p:sp>
      <p:sp>
        <p:nvSpPr>
          <p:cNvPr id="3" name="Content Placeholder 2"/>
          <p:cNvSpPr>
            <a:spLocks noGrp="1"/>
          </p:cNvSpPr>
          <p:nvPr>
            <p:ph idx="1"/>
          </p:nvPr>
        </p:nvSpPr>
        <p:spPr>
          <a:xfrm>
            <a:off x="457199" y="1600201"/>
            <a:ext cx="8446655" cy="3713436"/>
          </a:xfrm>
        </p:spPr>
        <p:txBody>
          <a:bodyPr>
            <a:noAutofit/>
          </a:bodyPr>
          <a:lstStyle/>
          <a:p>
            <a:pPr marL="514350" indent="-514350">
              <a:spcBef>
                <a:spcPts val="2000"/>
              </a:spcBef>
              <a:buFont typeface="Wingdings" charset="2"/>
              <a:buAutoNum type="arabicPlain" startAt="4"/>
            </a:pPr>
            <a:r>
              <a:rPr lang="en-US" sz="2800" dirty="0"/>
              <a:t>Start off with an </a:t>
            </a:r>
            <a:r>
              <a:rPr lang="en-US" sz="2800" b="1" dirty="0" smtClean="0"/>
              <a:t>icebreaker </a:t>
            </a:r>
            <a:r>
              <a:rPr lang="en-US" sz="2800" b="1" dirty="0"/>
              <a:t>exercise </a:t>
            </a:r>
            <a:r>
              <a:rPr lang="en-US" sz="2400" i="1" dirty="0"/>
              <a:t>(utilizing the Getting To Know You forms</a:t>
            </a:r>
            <a:r>
              <a:rPr lang="en-US" sz="2400" i="1" dirty="0" smtClean="0"/>
              <a:t>) </a:t>
            </a:r>
          </a:p>
          <a:p>
            <a:pPr marL="514350" indent="-514350">
              <a:spcBef>
                <a:spcPts val="2000"/>
              </a:spcBef>
              <a:buFont typeface="Wingdings" charset="2"/>
              <a:buAutoNum type="arabicPlain" startAt="4"/>
            </a:pPr>
            <a:r>
              <a:rPr lang="en-US" sz="2800" dirty="0" smtClean="0"/>
              <a:t>The foundation should be your </a:t>
            </a:r>
            <a:r>
              <a:rPr lang="en-US" sz="2800" b="1" dirty="0" smtClean="0"/>
              <a:t>Mission</a:t>
            </a:r>
            <a:r>
              <a:rPr lang="en-US" sz="2800" dirty="0"/>
              <a:t>, </a:t>
            </a:r>
            <a:r>
              <a:rPr lang="en-US" sz="2800" dirty="0" smtClean="0"/>
              <a:t>Vision, Values and </a:t>
            </a:r>
            <a:r>
              <a:rPr lang="en-US" sz="2800" b="1" dirty="0" smtClean="0"/>
              <a:t>Service Standards/Care Promises</a:t>
            </a:r>
          </a:p>
          <a:p>
            <a:pPr marL="514350" indent="-514350">
              <a:spcBef>
                <a:spcPts val="2000"/>
              </a:spcBef>
              <a:buFont typeface="Wingdings" charset="2"/>
              <a:buAutoNum type="arabicPlain" startAt="4"/>
            </a:pPr>
            <a:r>
              <a:rPr lang="en-US" sz="2800" dirty="0" smtClean="0"/>
              <a:t>Provide</a:t>
            </a:r>
            <a:r>
              <a:rPr lang="en-US" sz="2800" b="1" dirty="0" smtClean="0"/>
              <a:t> refreshments</a:t>
            </a:r>
            <a:r>
              <a:rPr lang="en-US" sz="2800" dirty="0" smtClean="0"/>
              <a:t>, </a:t>
            </a:r>
            <a:br>
              <a:rPr lang="en-US" sz="2800" dirty="0" smtClean="0"/>
            </a:br>
            <a:r>
              <a:rPr lang="en-US" sz="2800" dirty="0" smtClean="0"/>
              <a:t>lunch, breaks and time </a:t>
            </a:r>
            <a:br>
              <a:rPr lang="en-US" sz="2800" dirty="0" smtClean="0"/>
            </a:br>
            <a:r>
              <a:rPr lang="en-US" sz="2800" dirty="0" smtClean="0"/>
              <a:t>to get to know each other </a:t>
            </a:r>
          </a:p>
          <a:p>
            <a:pPr marL="514350" indent="-514350">
              <a:spcBef>
                <a:spcPts val="2000"/>
              </a:spcBef>
              <a:buFont typeface="Wingdings" charset="2"/>
              <a:buAutoNum type="arabicPlain" startAt="4"/>
            </a:pPr>
            <a:endParaRPr lang="en-US" sz="2800" b="1" dirty="0" smtClean="0"/>
          </a:p>
        </p:txBody>
      </p:sp>
      <p:pic>
        <p:nvPicPr>
          <p:cNvPr id="245762" name="Picture 2" descr="http://www.adminesolutions.com/clientuploads/AdmineSampleImages/visionmisionvalues.jpg"/>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5673012" y="3739384"/>
            <a:ext cx="3122062" cy="2419032"/>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cxnSp>
        <p:nvCxnSpPr>
          <p:cNvPr id="7" name="Straight Connector 6"/>
          <p:cNvCxnSpPr/>
          <p:nvPr/>
        </p:nvCxnSpPr>
        <p:spPr>
          <a:xfrm>
            <a:off x="0" y="308174"/>
            <a:ext cx="9144000" cy="1588"/>
          </a:xfrm>
          <a:prstGeom prst="line">
            <a:avLst/>
          </a:prstGeom>
          <a:ln w="6667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2" descr="http://www.clipartbest.com/cliparts/yik/g6e/yikg6eBiE.jpe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7184867" y="53169"/>
            <a:ext cx="1707007" cy="1440000"/>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 val="102945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48252"/>
            <a:ext cx="8229600" cy="969386"/>
          </a:xfrm>
        </p:spPr>
        <p:txBody>
          <a:bodyPr anchor="t">
            <a:normAutofit/>
          </a:bodyPr>
          <a:lstStyle/>
          <a:p>
            <a:r>
              <a:rPr lang="en-CA" sz="3600" dirty="0" smtClean="0"/>
              <a:t>Orientation-</a:t>
            </a:r>
            <a:r>
              <a:rPr lang="en-CA" sz="3600" b="1" dirty="0" smtClean="0"/>
              <a:t>Excellence</a:t>
            </a:r>
            <a:r>
              <a:rPr lang="en-CA" sz="2000" i="1" dirty="0" smtClean="0"/>
              <a:t> (continued)</a:t>
            </a:r>
            <a:endParaRPr lang="en-CA" sz="2000" i="1" dirty="0"/>
          </a:p>
        </p:txBody>
      </p:sp>
      <p:sp>
        <p:nvSpPr>
          <p:cNvPr id="3" name="Content Placeholder 2"/>
          <p:cNvSpPr>
            <a:spLocks noGrp="1"/>
          </p:cNvSpPr>
          <p:nvPr>
            <p:ph idx="1"/>
          </p:nvPr>
        </p:nvSpPr>
        <p:spPr>
          <a:xfrm>
            <a:off x="457199" y="1400784"/>
            <a:ext cx="8446655" cy="4725380"/>
          </a:xfrm>
        </p:spPr>
        <p:txBody>
          <a:bodyPr>
            <a:normAutofit/>
          </a:bodyPr>
          <a:lstStyle/>
          <a:p>
            <a:pPr marL="514350" indent="-514350">
              <a:spcBef>
                <a:spcPts val="2000"/>
              </a:spcBef>
              <a:buFont typeface="Wingdings" charset="2"/>
              <a:buAutoNum type="arabicPlain" startAt="7"/>
            </a:pPr>
            <a:r>
              <a:rPr lang="en-US" sz="2800" dirty="0" smtClean="0"/>
              <a:t>Plan </a:t>
            </a:r>
            <a:r>
              <a:rPr lang="en-US" sz="2800" dirty="0"/>
              <a:t>a</a:t>
            </a:r>
            <a:r>
              <a:rPr lang="en-US" sz="2800" dirty="0" smtClean="0"/>
              <a:t> </a:t>
            </a:r>
            <a:r>
              <a:rPr lang="en-US" sz="2800" b="1" i="1" dirty="0" smtClean="0"/>
              <a:t>Welcome Event </a:t>
            </a:r>
            <a:r>
              <a:rPr lang="en-US" sz="2800" dirty="0"/>
              <a:t>in each department/unit for the New Hire – usually in the afternoon on the first </a:t>
            </a:r>
            <a:r>
              <a:rPr lang="en-US" sz="2800" dirty="0" smtClean="0"/>
              <a:t>day </a:t>
            </a:r>
            <a:r>
              <a:rPr lang="en-US" sz="2400" i="1" dirty="0" smtClean="0"/>
              <a:t>(See “New Team Member Engagement Chapter”)</a:t>
            </a:r>
            <a:endParaRPr lang="en-US" sz="2400" i="1" dirty="0"/>
          </a:p>
          <a:p>
            <a:pPr marL="514350" indent="-514350">
              <a:spcBef>
                <a:spcPts val="2000"/>
              </a:spcBef>
              <a:buFont typeface="Wingdings" charset="2"/>
              <a:buAutoNum type="arabicPlain" startAt="7"/>
            </a:pPr>
            <a:r>
              <a:rPr lang="en-US" sz="2800" dirty="0" smtClean="0"/>
              <a:t>Invite participants </a:t>
            </a:r>
            <a:r>
              <a:rPr lang="en-US" sz="2800" dirty="0"/>
              <a:t>to </a:t>
            </a:r>
            <a:r>
              <a:rPr lang="en-US" sz="2800" b="1" dirty="0"/>
              <a:t>evaluate </a:t>
            </a:r>
            <a:r>
              <a:rPr lang="en-US" sz="2800" dirty="0"/>
              <a:t>the process at the </a:t>
            </a:r>
            <a:r>
              <a:rPr lang="en-US" sz="2800" dirty="0" smtClean="0"/>
              <a:t>conclusion</a:t>
            </a:r>
          </a:p>
          <a:p>
            <a:pPr marL="514350" indent="-514350">
              <a:spcBef>
                <a:spcPts val="2000"/>
              </a:spcBef>
              <a:buFont typeface="Wingdings" charset="2"/>
              <a:buAutoNum type="arabicPlain" startAt="7"/>
            </a:pPr>
            <a:r>
              <a:rPr lang="en-US" sz="2800" dirty="0" smtClean="0"/>
              <a:t>Make Sure it is Competency Based</a:t>
            </a:r>
          </a:p>
          <a:p>
            <a:pPr marL="514350" indent="-514350">
              <a:spcBef>
                <a:spcPts val="2000"/>
              </a:spcBef>
              <a:buFont typeface="Wingdings" charset="2"/>
              <a:buAutoNum type="arabicPlain" startAt="7"/>
            </a:pPr>
            <a:r>
              <a:rPr lang="en-US" sz="2800" dirty="0" smtClean="0"/>
              <a:t>PS: Make sure Orientation is </a:t>
            </a:r>
            <a:r>
              <a:rPr lang="en-US" sz="2800" b="1" dirty="0" smtClean="0"/>
              <a:t>consistent </a:t>
            </a:r>
            <a:r>
              <a:rPr lang="en-US" sz="2800" dirty="0" smtClean="0"/>
              <a:t>from group to group</a:t>
            </a:r>
          </a:p>
          <a:p>
            <a:pPr marL="514350" indent="-514350">
              <a:spcBef>
                <a:spcPts val="2000"/>
              </a:spcBef>
              <a:buFont typeface="+mj-lt"/>
              <a:buAutoNum type="arabicPlain" startAt="7"/>
            </a:pPr>
            <a:endParaRPr lang="en-CA" dirty="0"/>
          </a:p>
        </p:txBody>
      </p:sp>
      <p:cxnSp>
        <p:nvCxnSpPr>
          <p:cNvPr id="8" name="Straight Connector 7"/>
          <p:cNvCxnSpPr/>
          <p:nvPr/>
        </p:nvCxnSpPr>
        <p:spPr>
          <a:xfrm>
            <a:off x="0" y="308174"/>
            <a:ext cx="9144000" cy="1588"/>
          </a:xfrm>
          <a:prstGeom prst="line">
            <a:avLst/>
          </a:prstGeom>
          <a:ln w="6667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Picture 2" descr="http://www.clipartbest.com/cliparts/yik/g6e/yikg6eBiE.jpe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7184867" y="53169"/>
            <a:ext cx="1707007" cy="1440000"/>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 val="413985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Title 1"/>
          <p:cNvSpPr>
            <a:spLocks noGrp="1"/>
          </p:cNvSpPr>
          <p:nvPr>
            <p:ph type="title"/>
          </p:nvPr>
        </p:nvSpPr>
        <p:spPr>
          <a:xfrm>
            <a:off x="523875" y="1345550"/>
            <a:ext cx="8504238" cy="762000"/>
          </a:xfrm>
        </p:spPr>
        <p:txBody>
          <a:bodyPr>
            <a:noAutofit/>
          </a:bodyPr>
          <a:lstStyle/>
          <a:p>
            <a:r>
              <a:rPr lang="en-CA" sz="3200" dirty="0">
                <a:latin typeface="Arial" pitchFamily="-103" charset="0"/>
                <a:ea typeface="ＭＳ Ｐゴシック" pitchFamily="-103" charset="-128"/>
                <a:cs typeface="Arial" pitchFamily="-103" charset="0"/>
              </a:rPr>
              <a:t>Where are your people learning these </a:t>
            </a:r>
            <a:r>
              <a:rPr lang="en-CA" sz="3200" b="1" dirty="0">
                <a:latin typeface="Arial" pitchFamily="-103" charset="0"/>
                <a:ea typeface="ＭＳ Ｐゴシック" pitchFamily="-103" charset="-128"/>
                <a:cs typeface="Arial" pitchFamily="-103" charset="0"/>
              </a:rPr>
              <a:t>Service Communication Skills?</a:t>
            </a:r>
            <a:endParaRPr lang="en-US" sz="3200" b="1" dirty="0">
              <a:latin typeface="Arial" pitchFamily="-103" charset="0"/>
              <a:ea typeface="ＭＳ Ｐゴシック" pitchFamily="-103" charset="-128"/>
              <a:cs typeface="Arial" pitchFamily="-103" charset="0"/>
            </a:endParaRPr>
          </a:p>
        </p:txBody>
      </p:sp>
      <p:pic>
        <p:nvPicPr>
          <p:cNvPr id="8" name="Picture 2" descr="http://www.simpsoncrazy.com/content/pictures/family/SimpsonsFamily1.gif"/>
          <p:cNvPicPr>
            <a:picLocks noChangeAspect="1" noChangeArrowheads="1"/>
          </p:cNvPicPr>
          <p:nvPr/>
        </p:nvPicPr>
        <p:blipFill>
          <a:blip r:embed="rId3" cstate="print"/>
          <a:srcRect/>
          <a:stretch>
            <a:fillRect/>
          </a:stretch>
        </p:blipFill>
        <p:spPr bwMode="auto">
          <a:xfrm>
            <a:off x="3152775" y="2617788"/>
            <a:ext cx="1527175" cy="1666875"/>
          </a:xfrm>
          <a:prstGeom prst="rect">
            <a:avLst/>
          </a:prstGeom>
          <a:noFill/>
          <a:ln w="9525">
            <a:noFill/>
            <a:miter lim="800000"/>
            <a:headEnd/>
            <a:tailEnd/>
          </a:ln>
        </p:spPr>
      </p:pic>
      <p:pic>
        <p:nvPicPr>
          <p:cNvPr id="9" name="Picture 4" descr="http://www.torontowaldorfschool.com/admissions/international_students/exchange_program/imgQFEzPGAsVf.jpg"/>
          <p:cNvPicPr>
            <a:picLocks noChangeAspect="1" noChangeArrowheads="1"/>
          </p:cNvPicPr>
          <p:nvPr/>
        </p:nvPicPr>
        <p:blipFill>
          <a:blip r:embed="rId4" cstate="print"/>
          <a:srcRect/>
          <a:stretch>
            <a:fillRect/>
          </a:stretch>
        </p:blipFill>
        <p:spPr bwMode="auto">
          <a:xfrm>
            <a:off x="4791075" y="2613025"/>
            <a:ext cx="3451225" cy="1666875"/>
          </a:xfrm>
          <a:prstGeom prst="rect">
            <a:avLst/>
          </a:prstGeom>
          <a:noFill/>
          <a:ln w="9525">
            <a:noFill/>
            <a:miter lim="800000"/>
            <a:headEnd/>
            <a:tailEnd/>
          </a:ln>
        </p:spPr>
      </p:pic>
      <p:pic>
        <p:nvPicPr>
          <p:cNvPr id="10" name="Picture 8" descr="http://www.fanshawec.ca/sites/default/files/news_image/nursing09.jpg"/>
          <p:cNvPicPr>
            <a:picLocks noChangeAspect="1" noChangeArrowheads="1"/>
          </p:cNvPicPr>
          <p:nvPr/>
        </p:nvPicPr>
        <p:blipFill>
          <a:blip r:embed="rId5" cstate="print"/>
          <a:srcRect/>
          <a:stretch>
            <a:fillRect/>
          </a:stretch>
        </p:blipFill>
        <p:spPr bwMode="auto">
          <a:xfrm>
            <a:off x="3163888" y="4381500"/>
            <a:ext cx="2452687" cy="1666875"/>
          </a:xfrm>
          <a:prstGeom prst="rect">
            <a:avLst/>
          </a:prstGeom>
          <a:noFill/>
          <a:ln w="9525">
            <a:noFill/>
            <a:miter lim="800000"/>
            <a:headEnd/>
            <a:tailEnd/>
          </a:ln>
        </p:spPr>
      </p:pic>
      <p:pic>
        <p:nvPicPr>
          <p:cNvPr id="11" name="Picture 10" descr="http://i.ytimg.com/vi/naH5SoAMbY0/0.jpg"/>
          <p:cNvPicPr>
            <a:picLocks noChangeAspect="1" noChangeArrowheads="1"/>
          </p:cNvPicPr>
          <p:nvPr/>
        </p:nvPicPr>
        <p:blipFill>
          <a:blip r:embed="rId6" cstate="print"/>
          <a:srcRect/>
          <a:stretch>
            <a:fillRect/>
          </a:stretch>
        </p:blipFill>
        <p:spPr bwMode="auto">
          <a:xfrm>
            <a:off x="5721350" y="4384675"/>
            <a:ext cx="2520950" cy="1663700"/>
          </a:xfrm>
          <a:prstGeom prst="rect">
            <a:avLst/>
          </a:prstGeom>
          <a:noFill/>
          <a:ln w="9525">
            <a:noFill/>
            <a:miter lim="800000"/>
            <a:headEnd/>
            <a:tailEnd/>
          </a:ln>
        </p:spPr>
      </p:pic>
      <p:sp>
        <p:nvSpPr>
          <p:cNvPr id="13" name="Title 1"/>
          <p:cNvSpPr txBox="1">
            <a:spLocks/>
          </p:cNvSpPr>
          <p:nvPr/>
        </p:nvSpPr>
        <p:spPr bwMode="auto">
          <a:xfrm>
            <a:off x="457200" y="274638"/>
            <a:ext cx="5618163"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sz="3600" b="0" i="1" u="none" strike="noStrike" kern="1200" cap="none" spc="0" normalizeH="0" baseline="0" noProof="0" smtClean="0">
                <a:ln>
                  <a:noFill/>
                </a:ln>
                <a:solidFill>
                  <a:srgbClr val="19315B"/>
                </a:solidFill>
                <a:effectLst/>
                <a:uLnTx/>
                <a:uFillTx/>
                <a:latin typeface="Arial" pitchFamily="-103" charset="0"/>
                <a:ea typeface="ＭＳ Ｐゴシック" pitchFamily="-103" charset="-128"/>
                <a:cs typeface="Arial" pitchFamily="-103" charset="0"/>
              </a:rPr>
              <a:t>Question</a:t>
            </a:r>
            <a:endParaRPr kumimoji="0" lang="en-US" sz="3600" b="0" i="1" u="none" strike="noStrike" kern="1200" cap="none" spc="0" normalizeH="0" baseline="0" noProof="0" dirty="0">
              <a:ln>
                <a:noFill/>
              </a:ln>
              <a:solidFill>
                <a:srgbClr val="19315B"/>
              </a:solidFill>
              <a:effectLst/>
              <a:uLnTx/>
              <a:uFillTx/>
              <a:latin typeface="Arial" pitchFamily="-103" charset="0"/>
              <a:ea typeface="ＭＳ Ｐゴシック" pitchFamily="-103" charset="-128"/>
              <a:cs typeface="Arial" pitchFamily="-103" charset="0"/>
            </a:endParaRPr>
          </a:p>
        </p:txBody>
      </p:sp>
      <p:sp>
        <p:nvSpPr>
          <p:cNvPr id="14" name="Rectangle 6"/>
          <p:cNvSpPr>
            <a:spLocks noChangeArrowheads="1"/>
          </p:cNvSpPr>
          <p:nvPr/>
        </p:nvSpPr>
        <p:spPr bwMode="auto">
          <a:xfrm>
            <a:off x="0" y="230188"/>
            <a:ext cx="9144000" cy="104775"/>
          </a:xfrm>
          <a:prstGeom prst="rect">
            <a:avLst/>
          </a:prstGeom>
          <a:solidFill>
            <a:srgbClr val="84786B"/>
          </a:solidFill>
          <a:ln w="9525">
            <a:noFill/>
            <a:round/>
            <a:headEnd/>
            <a:tailEnd/>
          </a:ln>
        </p:spPr>
        <p:txBody>
          <a:bodyPr>
            <a:prstTxWarp prst="textNoShape">
              <a:avLst/>
            </a:prstTxWarp>
          </a:bodyPr>
          <a:lstStyle/>
          <a:p>
            <a:pPr eaLnBrk="1" hangingPunct="1">
              <a:spcBef>
                <a:spcPct val="25000"/>
              </a:spcBef>
            </a:pPr>
            <a:r>
              <a:rPr lang="en-US" sz="2800" b="1">
                <a:cs typeface="Arial" pitchFamily="-103" charset="0"/>
              </a:rPr>
              <a:t>  </a:t>
            </a:r>
          </a:p>
        </p:txBody>
      </p:sp>
      <p:sp>
        <p:nvSpPr>
          <p:cNvPr id="15" name="Rectangle 6"/>
          <p:cNvSpPr>
            <a:spLocks noChangeArrowheads="1"/>
          </p:cNvSpPr>
          <p:nvPr/>
        </p:nvSpPr>
        <p:spPr bwMode="auto">
          <a:xfrm>
            <a:off x="0" y="230188"/>
            <a:ext cx="9144000" cy="104775"/>
          </a:xfrm>
          <a:prstGeom prst="rect">
            <a:avLst/>
          </a:prstGeom>
          <a:solidFill>
            <a:srgbClr val="84786B"/>
          </a:solidFill>
          <a:ln>
            <a:noFill/>
          </a:ln>
          <a:extLst/>
        </p:spPr>
        <p:txBody>
          <a:bodyPr/>
          <a:lstStyle/>
          <a:p>
            <a:pPr eaLnBrk="1" fontAlgn="auto" hangingPunct="1">
              <a:spcBef>
                <a:spcPct val="25000"/>
              </a:spcBef>
              <a:spcAft>
                <a:spcPts val="0"/>
              </a:spcAft>
              <a:defRPr/>
            </a:pPr>
            <a:r>
              <a:rPr lang="en-US" sz="2800" b="1" kern="0">
                <a:solidFill>
                  <a:sysClr val="windowText" lastClr="000000"/>
                </a:solidFill>
                <a:latin typeface="Arial" panose="020B0604020202020204" pitchFamily="34" charset="0"/>
                <a:ea typeface="ＭＳ Ｐゴシック" panose="020B0600070205080204" pitchFamily="34" charset="-128"/>
                <a:cs typeface="+mn-cs"/>
              </a:rPr>
              <a:t>  </a:t>
            </a:r>
          </a:p>
        </p:txBody>
      </p:sp>
      <p:sp>
        <p:nvSpPr>
          <p:cNvPr id="16" name="Rounded Rectangle 11"/>
          <p:cNvSpPr>
            <a:spLocks noChangeArrowheads="1"/>
          </p:cNvSpPr>
          <p:nvPr/>
        </p:nvSpPr>
        <p:spPr bwMode="auto">
          <a:xfrm>
            <a:off x="7566025" y="158750"/>
            <a:ext cx="800100" cy="766763"/>
          </a:xfrm>
          <a:prstGeom prst="roundRect">
            <a:avLst>
              <a:gd name="adj" fmla="val 16667"/>
            </a:avLst>
          </a:prstGeom>
          <a:solidFill>
            <a:sysClr val="window" lastClr="FFFFFF"/>
          </a:solidFill>
          <a:ln w="9525">
            <a:solidFill>
              <a:srgbClr val="84786B"/>
            </a:solidFill>
            <a:round/>
            <a:headEnd/>
            <a:tailEnd/>
          </a:ln>
        </p:spPr>
        <p:txBody>
          <a:bodyPr/>
          <a:lstStyle/>
          <a:p>
            <a:pPr eaLnBrk="1" fontAlgn="auto" hangingPunct="1">
              <a:spcBef>
                <a:spcPct val="25000"/>
              </a:spcBef>
              <a:spcAft>
                <a:spcPts val="0"/>
              </a:spcAft>
              <a:defRPr/>
            </a:pPr>
            <a:endParaRPr lang="en-US" sz="2800" b="1" kern="0">
              <a:solidFill>
                <a:sysClr val="windowText" lastClr="000000"/>
              </a:solidFill>
              <a:latin typeface="Arial" panose="020B0604020202020204" pitchFamily="34" charset="0"/>
              <a:ea typeface="ＭＳ Ｐゴシック" panose="020B0600070205080204" pitchFamily="34" charset="-128"/>
              <a:cs typeface="+mn-cs"/>
            </a:endParaRPr>
          </a:p>
        </p:txBody>
      </p:sp>
      <p:sp>
        <p:nvSpPr>
          <p:cNvPr id="17" name="TextBox 9"/>
          <p:cNvSpPr txBox="1">
            <a:spLocks noChangeArrowheads="1"/>
          </p:cNvSpPr>
          <p:nvPr/>
        </p:nvSpPr>
        <p:spPr bwMode="auto">
          <a:xfrm>
            <a:off x="7566025" y="-58738"/>
            <a:ext cx="785813" cy="1201738"/>
          </a:xfrm>
          <a:prstGeom prst="rect">
            <a:avLst/>
          </a:prstGeom>
          <a:noFill/>
          <a:ln w="9525">
            <a:noFill/>
            <a:miter lim="800000"/>
            <a:headEnd/>
            <a:tailEnd/>
          </a:ln>
        </p:spPr>
        <p:txBody>
          <a:bodyPr>
            <a:prstTxWarp prst="textNoShape">
              <a:avLst/>
            </a:prstTxWarp>
            <a:spAutoFit/>
          </a:bodyPr>
          <a:lstStyle/>
          <a:p>
            <a:r>
              <a:rPr lang="en-US" sz="7200" b="1" i="1">
                <a:solidFill>
                  <a:srgbClr val="093871"/>
                </a:solidFill>
                <a:cs typeface="Arial" pitchFamily="-103" charset="0"/>
              </a:rPr>
              <a:t>?</a:t>
            </a:r>
          </a:p>
        </p:txBody>
      </p:sp>
    </p:spTree>
    <p:extLst>
      <p:ext uri="{BB962C8B-B14F-4D97-AF65-F5344CB8AC3E}">
        <p14:creationId xmlns:mc="http://schemas.openxmlformats.org/markup-compatibility/2006" xmlns:mv="urn:schemas-microsoft-com:mac:vml" xmlns:p14="http://schemas.microsoft.com/office/powerpoint/2010/main" xmlns="" val="173236073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en-CA" b="1" dirty="0" smtClean="0"/>
              <a:t>Engagement</a:t>
            </a:r>
            <a:r>
              <a:rPr lang="en-CA" dirty="0" smtClean="0"/>
              <a:t> begins with a “</a:t>
            </a:r>
            <a:r>
              <a:rPr lang="en-CA" b="1" dirty="0" smtClean="0"/>
              <a:t>first date</a:t>
            </a:r>
            <a:r>
              <a:rPr lang="en-CA" dirty="0" smtClean="0"/>
              <a:t>”!</a:t>
            </a:r>
            <a:endParaRPr lang="en-CA" dirty="0"/>
          </a:p>
        </p:txBody>
      </p:sp>
      <p:sp>
        <p:nvSpPr>
          <p:cNvPr id="3" name="Content Placeholder 2"/>
          <p:cNvSpPr>
            <a:spLocks noGrp="1"/>
          </p:cNvSpPr>
          <p:nvPr>
            <p:ph idx="1"/>
          </p:nvPr>
        </p:nvSpPr>
        <p:spPr>
          <a:xfrm>
            <a:off x="1056617" y="1163232"/>
            <a:ext cx="7431602" cy="4962931"/>
          </a:xfrm>
        </p:spPr>
        <p:txBody>
          <a:bodyPr/>
          <a:lstStyle/>
          <a:p>
            <a:pPr>
              <a:spcBef>
                <a:spcPts val="2000"/>
              </a:spcBef>
            </a:pPr>
            <a:r>
              <a:rPr lang="en-US" sz="2800" b="1" dirty="0"/>
              <a:t>Getting to know new hires </a:t>
            </a:r>
            <a:r>
              <a:rPr lang="en-US" sz="2800" dirty="0"/>
              <a:t>is critical to forming a long term employment </a:t>
            </a:r>
            <a:r>
              <a:rPr lang="en-US" sz="2800" dirty="0" smtClean="0"/>
              <a:t>relationship </a:t>
            </a:r>
            <a:endParaRPr lang="en-US" sz="2800" dirty="0"/>
          </a:p>
          <a:p>
            <a:pPr>
              <a:spcBef>
                <a:spcPts val="2000"/>
              </a:spcBef>
            </a:pPr>
            <a:r>
              <a:rPr lang="en-US" sz="2800" dirty="0" smtClean="0"/>
              <a:t>Use </a:t>
            </a:r>
            <a:r>
              <a:rPr lang="en-US" sz="2800" dirty="0"/>
              <a:t>an engagement tool such as the </a:t>
            </a:r>
            <a:r>
              <a:rPr lang="en-US" sz="2800" dirty="0" smtClean="0"/>
              <a:t/>
            </a:r>
            <a:br>
              <a:rPr lang="en-US" sz="2800" dirty="0" smtClean="0"/>
            </a:br>
            <a:r>
              <a:rPr lang="en-US" sz="2800" b="1" dirty="0" smtClean="0"/>
              <a:t>Getting </a:t>
            </a:r>
            <a:r>
              <a:rPr lang="en-US" sz="2800" b="1" dirty="0"/>
              <a:t>to Know </a:t>
            </a:r>
            <a:r>
              <a:rPr lang="en-US" sz="2800" b="1" dirty="0" smtClean="0"/>
              <a:t>You</a:t>
            </a:r>
            <a:r>
              <a:rPr lang="en-US" sz="2800" dirty="0" smtClean="0"/>
              <a:t> form and an </a:t>
            </a:r>
            <a:br>
              <a:rPr lang="en-US" sz="2800" dirty="0" smtClean="0"/>
            </a:br>
            <a:r>
              <a:rPr lang="en-US" sz="2800" b="1" dirty="0" smtClean="0"/>
              <a:t>icebreaker exercise</a:t>
            </a:r>
            <a:endParaRPr lang="en-US" sz="2800" dirty="0" smtClean="0"/>
          </a:p>
          <a:p>
            <a:pPr>
              <a:spcBef>
                <a:spcPts val="2000"/>
              </a:spcBef>
            </a:pPr>
            <a:endParaRPr lang="en-CA" dirty="0"/>
          </a:p>
        </p:txBody>
      </p:sp>
      <p:pic>
        <p:nvPicPr>
          <p:cNvPr id="5" name="Picture 4"/>
          <p:cNvPicPr>
            <a:picLocks noChangeAspect="1"/>
          </p:cNvPicPr>
          <p:nvPr/>
        </p:nvPicPr>
        <p:blipFill>
          <a:blip r:embed="rId2" cstate="print"/>
          <a:stretch>
            <a:fillRect/>
          </a:stretch>
        </p:blipFill>
        <p:spPr>
          <a:xfrm>
            <a:off x="5549904" y="3994354"/>
            <a:ext cx="3066826" cy="2031772"/>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94993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1054" y="997528"/>
            <a:ext cx="8091055" cy="584775"/>
          </a:xfrm>
          <a:prstGeom prst="rect">
            <a:avLst/>
          </a:prstGeom>
          <a:noFill/>
        </p:spPr>
        <p:txBody>
          <a:bodyPr wrap="square" rtlCol="0">
            <a:spAutoFit/>
          </a:bodyPr>
          <a:lstStyle/>
          <a:p>
            <a:r>
              <a:rPr lang="en-CA" sz="3200" dirty="0" smtClean="0"/>
              <a:t>Getting to Know You! Form</a:t>
            </a:r>
            <a:endParaRPr lang="en-CA" sz="3200" dirty="0"/>
          </a:p>
        </p:txBody>
      </p:sp>
      <p:sp>
        <p:nvSpPr>
          <p:cNvPr id="6" name="TextBox 5"/>
          <p:cNvSpPr txBox="1"/>
          <p:nvPr/>
        </p:nvSpPr>
        <p:spPr>
          <a:xfrm>
            <a:off x="610538" y="2540684"/>
            <a:ext cx="4166178" cy="2677656"/>
          </a:xfrm>
          <a:prstGeom prst="rect">
            <a:avLst/>
          </a:prstGeom>
          <a:noFill/>
        </p:spPr>
        <p:txBody>
          <a:bodyPr wrap="square" rtlCol="0">
            <a:spAutoFit/>
          </a:bodyPr>
          <a:lstStyle/>
          <a:p>
            <a:pPr marL="342900" indent="-342900">
              <a:buFont typeface="Wingdings" pitchFamily="2" charset="2"/>
              <a:buChar char="§"/>
            </a:pPr>
            <a:r>
              <a:rPr lang="en-US" dirty="0" smtClean="0"/>
              <a:t>Invite every </a:t>
            </a:r>
            <a:r>
              <a:rPr lang="en-US" b="1" dirty="0" smtClean="0"/>
              <a:t>new team member </a:t>
            </a:r>
            <a:r>
              <a:rPr lang="en-US" dirty="0" smtClean="0"/>
              <a:t>to spend about </a:t>
            </a:r>
            <a:br>
              <a:rPr lang="en-US" dirty="0" smtClean="0"/>
            </a:br>
            <a:r>
              <a:rPr lang="en-US" b="1" dirty="0" smtClean="0"/>
              <a:t>15 minutes </a:t>
            </a:r>
            <a:r>
              <a:rPr lang="en-US" dirty="0" smtClean="0"/>
              <a:t>answering questions they may </a:t>
            </a:r>
            <a:r>
              <a:rPr lang="en-US" b="1" dirty="0" smtClean="0"/>
              <a:t>not have shared </a:t>
            </a:r>
            <a:r>
              <a:rPr lang="en-US" dirty="0" smtClean="0"/>
              <a:t>in the typical brief introduction on the first day </a:t>
            </a:r>
            <a:endParaRPr lang="en-US" dirty="0"/>
          </a:p>
        </p:txBody>
      </p:sp>
      <p:sp>
        <p:nvSpPr>
          <p:cNvPr id="5" name="Title 1"/>
          <p:cNvSpPr txBox="1">
            <a:spLocks/>
          </p:cNvSpPr>
          <p:nvPr/>
        </p:nvSpPr>
        <p:spPr bwMode="auto">
          <a:xfrm>
            <a:off x="457200" y="274638"/>
            <a:ext cx="8229600" cy="792162"/>
          </a:xfrm>
          <a:prstGeom prst="rect">
            <a:avLst/>
          </a:prstGeom>
          <a:noFill/>
          <a:ln>
            <a:noFill/>
          </a:ln>
          <a:extLst/>
        </p:spPr>
        <p:txBody>
          <a:bodyPr/>
          <a:lstStyle>
            <a:lvl1pPr defTabSz="457200">
              <a:defRPr sz="2400">
                <a:solidFill>
                  <a:schemeClr val="tx1"/>
                </a:solidFill>
                <a:latin typeface="Arial" pitchFamily="34" charset="0"/>
                <a:ea typeface="ＭＳ Ｐゴシック" pitchFamily="34" charset="-128"/>
              </a:defRPr>
            </a:lvl1pPr>
            <a:lvl2pPr marL="37931725" indent="-37474525" defTabSz="457200">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CA" sz="2800" b="1" i="1" dirty="0" smtClean="0">
                <a:solidFill>
                  <a:schemeClr val="tx2"/>
                </a:solidFill>
                <a:cs typeface="Arial" pitchFamily="34" charset="0"/>
              </a:rPr>
              <a:t>Featured Implementation Tool </a:t>
            </a:r>
            <a:r>
              <a:rPr lang="en-CA" sz="2800" b="1" i="1" baseline="30000" dirty="0" smtClean="0">
                <a:solidFill>
                  <a:schemeClr val="tx2"/>
                </a:solidFill>
                <a:cs typeface="Arial" pitchFamily="34" charset="0"/>
              </a:rPr>
              <a:t>#</a:t>
            </a:r>
            <a:r>
              <a:rPr lang="en-CA" sz="2800" b="1" i="1" dirty="0" smtClean="0">
                <a:solidFill>
                  <a:schemeClr val="tx2"/>
                </a:solidFill>
                <a:cs typeface="Arial" pitchFamily="34" charset="0"/>
              </a:rPr>
              <a:t>21</a:t>
            </a:r>
          </a:p>
          <a:p>
            <a:pPr>
              <a:defRPr/>
            </a:pPr>
            <a:endParaRPr lang="en-CA" sz="4000" dirty="0" smtClean="0">
              <a:solidFill>
                <a:srgbClr val="19315B"/>
              </a:solidFill>
              <a:cs typeface="Arial" pitchFamily="34" charset="0"/>
            </a:endParaRPr>
          </a:p>
        </p:txBody>
      </p:sp>
      <p:pic>
        <p:nvPicPr>
          <p:cNvPr id="3" name="Picture 2"/>
          <p:cNvPicPr>
            <a:picLocks noChangeAspect="1"/>
          </p:cNvPicPr>
          <p:nvPr/>
        </p:nvPicPr>
        <p:blipFill>
          <a:blip r:embed="rId2" cstate="print"/>
          <a:srcRect l="-2932" t="-2916" r="-2664" b="-2347"/>
          <a:stretch>
            <a:fillRect/>
          </a:stretch>
        </p:blipFill>
        <p:spPr>
          <a:xfrm>
            <a:off x="5357792" y="1771528"/>
            <a:ext cx="3287250" cy="4140679"/>
          </a:xfrm>
          <a:prstGeom prst="rect">
            <a:avLst/>
          </a:prstGeom>
          <a:solidFill>
            <a:schemeClr val="bg1"/>
          </a:solidFill>
          <a:ln>
            <a:solidFill>
              <a:schemeClr val="bg1">
                <a:lumMod val="50000"/>
              </a:schemeClr>
            </a:solidFill>
          </a:ln>
        </p:spPr>
      </p:pic>
    </p:spTree>
    <p:extLst>
      <p:ext uri="{BB962C8B-B14F-4D97-AF65-F5344CB8AC3E}">
        <p14:creationId xmlns:mc="http://schemas.openxmlformats.org/markup-compatibility/2006" xmlns:mv="urn:schemas-microsoft-com:mac:vml" xmlns:p14="http://schemas.microsoft.com/office/powerpoint/2010/main" xmlns="" val="208250053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30827"/>
            <a:ext cx="5635287" cy="597624"/>
          </a:xfrm>
          <a:prstGeom prst="rect">
            <a:avLst/>
          </a:prstGeom>
          <a:solidFill>
            <a:srgbClr val="31587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78428" y="320156"/>
            <a:ext cx="6808371" cy="1097482"/>
          </a:xfrm>
        </p:spPr>
        <p:txBody>
          <a:bodyPr>
            <a:normAutofit fontScale="90000"/>
          </a:bodyPr>
          <a:lstStyle/>
          <a:p>
            <a:pPr>
              <a:lnSpc>
                <a:spcPct val="120000"/>
              </a:lnSpc>
            </a:pPr>
            <a:r>
              <a:rPr lang="en-CA" i="1" dirty="0" smtClean="0">
                <a:solidFill>
                  <a:schemeClr val="bg1"/>
                </a:solidFill>
              </a:rPr>
              <a:t>Getting to Know</a:t>
            </a:r>
            <a:r>
              <a:rPr lang="en-CA" i="1" dirty="0" smtClean="0"/>
              <a:t> </a:t>
            </a:r>
            <a:r>
              <a:rPr lang="en-CA" dirty="0" smtClean="0"/>
              <a:t/>
            </a:r>
            <a:br>
              <a:rPr lang="en-CA" dirty="0" smtClean="0"/>
            </a:br>
            <a:r>
              <a:rPr lang="en-CA" b="1" dirty="0" smtClean="0"/>
              <a:t>Your New Team Member</a:t>
            </a:r>
            <a:endParaRPr lang="en-CA" b="1" dirty="0"/>
          </a:p>
        </p:txBody>
      </p:sp>
      <p:sp>
        <p:nvSpPr>
          <p:cNvPr id="3" name="Content Placeholder 2"/>
          <p:cNvSpPr>
            <a:spLocks noGrp="1"/>
          </p:cNvSpPr>
          <p:nvPr>
            <p:ph idx="1"/>
          </p:nvPr>
        </p:nvSpPr>
        <p:spPr>
          <a:xfrm>
            <a:off x="458934" y="1707497"/>
            <a:ext cx="8227866" cy="4418666"/>
          </a:xfrm>
        </p:spPr>
        <p:txBody>
          <a:bodyPr>
            <a:normAutofit/>
          </a:bodyPr>
          <a:lstStyle/>
          <a:p>
            <a:r>
              <a:rPr lang="en-CA" sz="2600" dirty="0" smtClean="0"/>
              <a:t>How many </a:t>
            </a:r>
            <a:r>
              <a:rPr lang="en-CA" sz="2600" b="1" dirty="0" smtClean="0"/>
              <a:t>siblings</a:t>
            </a:r>
            <a:r>
              <a:rPr lang="en-CA" sz="2600" dirty="0" smtClean="0"/>
              <a:t> do you have?</a:t>
            </a:r>
          </a:p>
          <a:p>
            <a:r>
              <a:rPr lang="en-CA" sz="2600" dirty="0" smtClean="0"/>
              <a:t>Where were you </a:t>
            </a:r>
            <a:r>
              <a:rPr lang="en-CA" sz="2600" b="1" dirty="0" smtClean="0"/>
              <a:t>born</a:t>
            </a:r>
            <a:r>
              <a:rPr lang="en-CA" sz="2600" dirty="0" smtClean="0"/>
              <a:t>?</a:t>
            </a:r>
          </a:p>
          <a:p>
            <a:r>
              <a:rPr lang="en-CA" sz="2600" dirty="0" smtClean="0"/>
              <a:t>Do you have any </a:t>
            </a:r>
            <a:r>
              <a:rPr lang="en-CA" sz="2600" b="1" dirty="0" smtClean="0"/>
              <a:t>children?</a:t>
            </a:r>
          </a:p>
          <a:p>
            <a:r>
              <a:rPr lang="en-CA" sz="2600" dirty="0" smtClean="0"/>
              <a:t>Do you have any </a:t>
            </a:r>
            <a:r>
              <a:rPr lang="en-CA" sz="2600" b="1" dirty="0" smtClean="0"/>
              <a:t>pets</a:t>
            </a:r>
            <a:r>
              <a:rPr lang="en-CA" sz="2600" dirty="0" smtClean="0"/>
              <a:t>?  If so, what are they and what are their </a:t>
            </a:r>
            <a:r>
              <a:rPr lang="en-CA" sz="2600" b="1" dirty="0" smtClean="0"/>
              <a:t>names</a:t>
            </a:r>
            <a:r>
              <a:rPr lang="en-CA" sz="2600" dirty="0" smtClean="0"/>
              <a:t>?</a:t>
            </a:r>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4186230" y="3938039"/>
            <a:ext cx="4629579" cy="2144271"/>
          </a:xfrm>
          <a:prstGeom prst="rect">
            <a:avLst/>
          </a:prstGeom>
        </p:spPr>
      </p:pic>
      <p:pic>
        <p:nvPicPr>
          <p:cNvPr id="6" name="Picture 5"/>
          <p:cNvPicPr>
            <a:picLocks noChangeAspect="1"/>
          </p:cNvPicPr>
          <p:nvPr/>
        </p:nvPicPr>
        <p:blipFill>
          <a:blip r:embed="rId3" cstate="print"/>
          <a:srcRect l="7735" r="14365"/>
          <a:stretch>
            <a:fillRect/>
          </a:stretch>
        </p:blipFill>
        <p:spPr>
          <a:xfrm>
            <a:off x="469607" y="301895"/>
            <a:ext cx="1270074" cy="1080126"/>
          </a:xfrm>
          <a:prstGeom prst="rect">
            <a:avLst/>
          </a:prstGeom>
          <a:ln w="22225" cap="flat" cmpd="sng" algn="ctr">
            <a:solidFill>
              <a:srgbClr val="315871"/>
            </a:solidFill>
            <a:prstDash val="solid"/>
            <a:round/>
            <a:headEnd type="none" w="med" len="med"/>
            <a:tailEnd type="none" w="med" len="med"/>
          </a:ln>
        </p:spPr>
      </p:pic>
    </p:spTree>
    <p:extLst>
      <p:ext uri="{BB962C8B-B14F-4D97-AF65-F5344CB8AC3E}">
        <p14:creationId xmlns:mc="http://schemas.openxmlformats.org/markup-compatibility/2006" xmlns:mv="urn:schemas-microsoft-com:mac:vml" xmlns:p14="http://schemas.microsoft.com/office/powerpoint/2010/main" xmlns="" val="259794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30827"/>
            <a:ext cx="5635287" cy="597624"/>
          </a:xfrm>
          <a:prstGeom prst="rect">
            <a:avLst/>
          </a:prstGeom>
          <a:solidFill>
            <a:srgbClr val="31587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1846411" y="320675"/>
            <a:ext cx="7297590" cy="1096963"/>
          </a:xfrm>
        </p:spPr>
        <p:txBody>
          <a:bodyPr>
            <a:noAutofit/>
          </a:bodyPr>
          <a:lstStyle/>
          <a:p>
            <a:pPr>
              <a:lnSpc>
                <a:spcPct val="120000"/>
              </a:lnSpc>
            </a:pPr>
            <a:r>
              <a:rPr lang="en-CA" i="1" dirty="0" smtClean="0">
                <a:solidFill>
                  <a:schemeClr val="bg1"/>
                </a:solidFill>
              </a:rPr>
              <a:t>Getting to Know</a:t>
            </a:r>
            <a:r>
              <a:rPr lang="en-CA" i="1" dirty="0" smtClean="0"/>
              <a:t> </a:t>
            </a:r>
            <a:r>
              <a:rPr lang="en-CA" dirty="0" smtClean="0"/>
              <a:t/>
            </a:r>
            <a:br>
              <a:rPr lang="en-CA" dirty="0" smtClean="0"/>
            </a:br>
            <a:r>
              <a:rPr lang="en-CA" b="1" dirty="0" smtClean="0">
                <a:solidFill>
                  <a:srgbClr val="19315B"/>
                </a:solidFill>
              </a:rPr>
              <a:t>Their Likes</a:t>
            </a:r>
            <a:endParaRPr lang="en-CA" b="1" dirty="0">
              <a:solidFill>
                <a:srgbClr val="19315B"/>
              </a:solidFill>
            </a:endParaRPr>
          </a:p>
        </p:txBody>
      </p:sp>
      <p:pic>
        <p:nvPicPr>
          <p:cNvPr id="6" name="Picture 5"/>
          <p:cNvPicPr>
            <a:picLocks noChangeAspect="1"/>
          </p:cNvPicPr>
          <p:nvPr/>
        </p:nvPicPr>
        <p:blipFill>
          <a:blip r:embed="rId2" cstate="print"/>
          <a:srcRect l="7735" r="14365"/>
          <a:stretch>
            <a:fillRect/>
          </a:stretch>
        </p:blipFill>
        <p:spPr>
          <a:xfrm>
            <a:off x="469607" y="301895"/>
            <a:ext cx="1270074" cy="1080126"/>
          </a:xfrm>
          <a:prstGeom prst="rect">
            <a:avLst/>
          </a:prstGeom>
          <a:ln w="22225" cap="flat" cmpd="sng" algn="ctr">
            <a:solidFill>
              <a:srgbClr val="315871"/>
            </a:solidFill>
            <a:prstDash val="solid"/>
            <a:round/>
            <a:headEnd type="none" w="med" len="med"/>
            <a:tailEnd type="none" w="med" len="med"/>
          </a:ln>
        </p:spPr>
      </p:pic>
      <p:sp>
        <p:nvSpPr>
          <p:cNvPr id="9" name="Content Placeholder 2"/>
          <p:cNvSpPr txBox="1">
            <a:spLocks/>
          </p:cNvSpPr>
          <p:nvPr/>
        </p:nvSpPr>
        <p:spPr bwMode="auto">
          <a:xfrm>
            <a:off x="501626" y="1718168"/>
            <a:ext cx="8185174" cy="44079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l" defTabSz="457200" rtl="0" eaLnBrk="0" fontAlgn="base" latinLnBrk="0" hangingPunct="0">
              <a:lnSpc>
                <a:spcPct val="100000"/>
              </a:lnSpc>
              <a:spcBef>
                <a:spcPct val="20000"/>
              </a:spcBef>
              <a:spcAft>
                <a:spcPct val="0"/>
              </a:spcAft>
              <a:buClrTx/>
              <a:buSzTx/>
              <a:buFont typeface="Wingdings" pitchFamily="2" charset="2"/>
              <a:buChar char="§"/>
              <a:tabLst/>
              <a:defRPr/>
            </a:pPr>
            <a:r>
              <a:rPr kumimoji="0" lang="en-CA" sz="2600"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What is your </a:t>
            </a:r>
            <a:r>
              <a:rPr kumimoji="0" lang="en-CA" sz="2600" b="0" i="0" u="none" strike="noStrike" kern="1200" cap="none" spc="0" normalizeH="0" baseline="0" noProof="0" dirty="0" err="1" smtClean="0">
                <a:ln>
                  <a:noFill/>
                </a:ln>
                <a:solidFill>
                  <a:schemeClr val="tx1"/>
                </a:solidFill>
                <a:effectLst/>
                <a:uLnTx/>
                <a:uFillTx/>
                <a:latin typeface="Arial" pitchFamily="34" charset="0"/>
                <a:ea typeface="ＭＳ Ｐゴシック" pitchFamily="42" charset="-128"/>
                <a:cs typeface="Arial" pitchFamily="34" charset="0"/>
              </a:rPr>
              <a:t>favorite</a:t>
            </a:r>
            <a:r>
              <a:rPr kumimoji="0" lang="en-CA" sz="2600"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 </a:t>
            </a:r>
            <a:r>
              <a:rPr kumimoji="0" lang="en-CA" sz="2600" b="1"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movie</a:t>
            </a:r>
            <a:r>
              <a:rPr kumimoji="0" lang="en-CA" sz="2600"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a:t>
            </a:r>
          </a:p>
          <a:p>
            <a:pPr marL="342900" marR="0" lvl="0" indent="-342900" algn="l" defTabSz="457200" rtl="0" eaLnBrk="0" fontAlgn="base" latinLnBrk="0" hangingPunct="0">
              <a:lnSpc>
                <a:spcPct val="100000"/>
              </a:lnSpc>
              <a:spcBef>
                <a:spcPct val="20000"/>
              </a:spcBef>
              <a:spcAft>
                <a:spcPct val="0"/>
              </a:spcAft>
              <a:buClrTx/>
              <a:buSzTx/>
              <a:buFont typeface="Wingdings" pitchFamily="2" charset="2"/>
              <a:buChar char="§"/>
              <a:tabLst/>
              <a:defRPr/>
            </a:pPr>
            <a:r>
              <a:rPr kumimoji="0" lang="en-CA" sz="2600"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What </a:t>
            </a:r>
            <a:r>
              <a:rPr kumimoji="0" lang="en-CA" sz="2600" b="1"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kind of music </a:t>
            </a:r>
            <a:r>
              <a:rPr kumimoji="0" lang="en-CA" sz="2600"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do you like to listen to the most?</a:t>
            </a:r>
          </a:p>
          <a:p>
            <a:pPr marL="342900" marR="0" lvl="0" indent="-342900" algn="l" defTabSz="457200" rtl="0" eaLnBrk="0" fontAlgn="base" latinLnBrk="0" hangingPunct="0">
              <a:lnSpc>
                <a:spcPct val="100000"/>
              </a:lnSpc>
              <a:spcBef>
                <a:spcPct val="20000"/>
              </a:spcBef>
              <a:spcAft>
                <a:spcPct val="0"/>
              </a:spcAft>
              <a:buClrTx/>
              <a:buSzTx/>
              <a:buFont typeface="Wingdings" pitchFamily="2" charset="2"/>
              <a:buChar char="§"/>
              <a:tabLst/>
              <a:defRPr/>
            </a:pPr>
            <a:r>
              <a:rPr kumimoji="0" lang="en-CA" sz="2600"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What is your </a:t>
            </a:r>
            <a:r>
              <a:rPr kumimoji="0" lang="en-CA" sz="2600" b="0" i="0" u="none" strike="noStrike" kern="1200" cap="none" spc="0" normalizeH="0" baseline="0" noProof="0" dirty="0" err="1" smtClean="0">
                <a:ln>
                  <a:noFill/>
                </a:ln>
                <a:solidFill>
                  <a:schemeClr val="tx1"/>
                </a:solidFill>
                <a:effectLst/>
                <a:uLnTx/>
                <a:uFillTx/>
                <a:latin typeface="Arial" pitchFamily="34" charset="0"/>
                <a:ea typeface="ＭＳ Ｐゴシック" pitchFamily="42" charset="-128"/>
                <a:cs typeface="Arial" pitchFamily="34" charset="0"/>
              </a:rPr>
              <a:t>favorite</a:t>
            </a:r>
            <a:r>
              <a:rPr kumimoji="0" lang="en-CA" sz="2600"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 </a:t>
            </a:r>
            <a:r>
              <a:rPr kumimoji="0" lang="en-CA" sz="2600" b="1"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restaurant</a:t>
            </a:r>
            <a:r>
              <a:rPr kumimoji="0" lang="en-CA" sz="2600"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a:t>
            </a:r>
          </a:p>
          <a:p>
            <a:pPr marL="342900" marR="0" lvl="0" indent="-342900" algn="l" defTabSz="457200" rtl="0" eaLnBrk="0" fontAlgn="base" latinLnBrk="0" hangingPunct="0">
              <a:lnSpc>
                <a:spcPct val="100000"/>
              </a:lnSpc>
              <a:spcBef>
                <a:spcPct val="20000"/>
              </a:spcBef>
              <a:spcAft>
                <a:spcPct val="0"/>
              </a:spcAft>
              <a:buClrTx/>
              <a:buSzTx/>
              <a:buFont typeface="Wingdings" pitchFamily="2" charset="2"/>
              <a:buChar char="§"/>
              <a:tabLst/>
              <a:defRPr/>
            </a:pPr>
            <a:r>
              <a:rPr kumimoji="0" lang="en-CA" sz="2600"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What is your favourite </a:t>
            </a:r>
            <a:r>
              <a:rPr kumimoji="0" lang="en-CA" sz="2600" b="1"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snack</a:t>
            </a:r>
            <a:r>
              <a:rPr kumimoji="0" lang="en-CA" sz="2600"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a:t>
            </a:r>
          </a:p>
        </p:txBody>
      </p:sp>
      <p:pic>
        <p:nvPicPr>
          <p:cNvPr id="11" name="Picture 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4973568" y="2740408"/>
            <a:ext cx="3815973" cy="3649871"/>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259794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30827"/>
            <a:ext cx="5635287" cy="597624"/>
          </a:xfrm>
          <a:prstGeom prst="rect">
            <a:avLst/>
          </a:prstGeom>
          <a:solidFill>
            <a:srgbClr val="31587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1846411" y="320675"/>
            <a:ext cx="7297590" cy="1096963"/>
          </a:xfrm>
        </p:spPr>
        <p:txBody>
          <a:bodyPr>
            <a:noAutofit/>
          </a:bodyPr>
          <a:lstStyle/>
          <a:p>
            <a:pPr>
              <a:lnSpc>
                <a:spcPct val="120000"/>
              </a:lnSpc>
            </a:pPr>
            <a:r>
              <a:rPr lang="en-CA" i="1" dirty="0" smtClean="0">
                <a:solidFill>
                  <a:schemeClr val="bg1"/>
                </a:solidFill>
              </a:rPr>
              <a:t>Getting to Know</a:t>
            </a:r>
            <a:r>
              <a:rPr lang="en-CA" i="1" dirty="0" smtClean="0"/>
              <a:t> </a:t>
            </a:r>
            <a:r>
              <a:rPr lang="en-CA" dirty="0" smtClean="0"/>
              <a:t/>
            </a:r>
            <a:br>
              <a:rPr lang="en-CA" dirty="0" smtClean="0"/>
            </a:br>
            <a:r>
              <a:rPr lang="en-CA" b="1" dirty="0" smtClean="0">
                <a:solidFill>
                  <a:srgbClr val="19315B"/>
                </a:solidFill>
              </a:rPr>
              <a:t>Their Interests</a:t>
            </a:r>
            <a:endParaRPr lang="en-CA" b="1" dirty="0">
              <a:solidFill>
                <a:srgbClr val="19315B"/>
              </a:solidFill>
            </a:endParaRPr>
          </a:p>
        </p:txBody>
      </p:sp>
      <p:pic>
        <p:nvPicPr>
          <p:cNvPr id="6" name="Picture 5"/>
          <p:cNvPicPr>
            <a:picLocks noChangeAspect="1"/>
          </p:cNvPicPr>
          <p:nvPr/>
        </p:nvPicPr>
        <p:blipFill>
          <a:blip r:embed="rId2" cstate="print"/>
          <a:srcRect l="7735" r="14365"/>
          <a:stretch>
            <a:fillRect/>
          </a:stretch>
        </p:blipFill>
        <p:spPr>
          <a:xfrm>
            <a:off x="469607" y="301895"/>
            <a:ext cx="1270074" cy="1080126"/>
          </a:xfrm>
          <a:prstGeom prst="rect">
            <a:avLst/>
          </a:prstGeom>
          <a:ln w="22225" cap="flat" cmpd="sng" algn="ctr">
            <a:solidFill>
              <a:srgbClr val="315871"/>
            </a:solidFill>
            <a:prstDash val="solid"/>
            <a:round/>
            <a:headEnd type="none" w="med" len="med"/>
            <a:tailEnd type="none" w="med" len="med"/>
          </a:ln>
        </p:spPr>
      </p:pic>
      <p:sp>
        <p:nvSpPr>
          <p:cNvPr id="7" name="Content Placeholder 2"/>
          <p:cNvSpPr txBox="1">
            <a:spLocks/>
          </p:cNvSpPr>
          <p:nvPr/>
        </p:nvSpPr>
        <p:spPr bwMode="auto">
          <a:xfrm>
            <a:off x="490952" y="1611450"/>
            <a:ext cx="8195847" cy="4514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l" defTabSz="457200" rtl="0" eaLnBrk="0" fontAlgn="base" latinLnBrk="0" hangingPunct="0">
              <a:lnSpc>
                <a:spcPct val="100000"/>
              </a:lnSpc>
              <a:spcBef>
                <a:spcPct val="20000"/>
              </a:spcBef>
              <a:spcAft>
                <a:spcPct val="0"/>
              </a:spcAft>
              <a:buClrTx/>
              <a:buSzTx/>
              <a:buFont typeface="Wingdings" pitchFamily="2" charset="2"/>
              <a:buChar char="§"/>
              <a:tabLst/>
              <a:defRPr/>
            </a:pPr>
            <a:r>
              <a:rPr kumimoji="0" lang="en-CA" sz="2600"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Do you have a </a:t>
            </a:r>
            <a:r>
              <a:rPr kumimoji="0" lang="en-CA" sz="2600" b="0" i="0" u="none" strike="noStrike" kern="1200" cap="none" spc="0" normalizeH="0" baseline="0" noProof="0" dirty="0" err="1" smtClean="0">
                <a:ln>
                  <a:noFill/>
                </a:ln>
                <a:solidFill>
                  <a:schemeClr val="tx1"/>
                </a:solidFill>
                <a:effectLst/>
                <a:uLnTx/>
                <a:uFillTx/>
                <a:latin typeface="Arial" pitchFamily="34" charset="0"/>
                <a:ea typeface="ＭＳ Ｐゴシック" pitchFamily="42" charset="-128"/>
                <a:cs typeface="Arial" pitchFamily="34" charset="0"/>
              </a:rPr>
              <a:t>favorite</a:t>
            </a:r>
            <a:r>
              <a:rPr kumimoji="0" lang="en-CA" sz="2600"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 </a:t>
            </a:r>
            <a:r>
              <a:rPr kumimoji="0" lang="en-CA" sz="2600" b="1"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team</a:t>
            </a:r>
            <a:r>
              <a:rPr kumimoji="0" lang="en-CA" sz="2600"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 or </a:t>
            </a:r>
            <a:r>
              <a:rPr kumimoji="0" lang="en-CA" sz="2600" b="1"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athlete</a:t>
            </a:r>
            <a:r>
              <a:rPr kumimoji="0" lang="en-CA" sz="2600"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a:t>
            </a:r>
          </a:p>
          <a:p>
            <a:pPr marL="342900" marR="0" lvl="0" indent="-342900" algn="l" defTabSz="457200" rtl="0" eaLnBrk="0" fontAlgn="base" latinLnBrk="0" hangingPunct="0">
              <a:lnSpc>
                <a:spcPct val="100000"/>
              </a:lnSpc>
              <a:spcBef>
                <a:spcPct val="20000"/>
              </a:spcBef>
              <a:spcAft>
                <a:spcPct val="0"/>
              </a:spcAft>
              <a:buClrTx/>
              <a:buSzTx/>
              <a:buFont typeface="Wingdings" pitchFamily="2" charset="2"/>
              <a:buChar char="§"/>
              <a:tabLst/>
              <a:defRPr/>
            </a:pPr>
            <a:r>
              <a:rPr kumimoji="0" lang="en-CA" sz="2600"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If you could </a:t>
            </a:r>
            <a:r>
              <a:rPr kumimoji="0" lang="en-CA" sz="2600" b="1"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live anywhere</a:t>
            </a:r>
            <a:r>
              <a:rPr kumimoji="0" lang="en-CA" sz="2600"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 </a:t>
            </a:r>
            <a:r>
              <a:rPr kumimoji="0" lang="en-CA" sz="2600" b="1"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where</a:t>
            </a:r>
            <a:r>
              <a:rPr kumimoji="0" lang="en-CA" sz="2600"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 would it be?</a:t>
            </a:r>
          </a:p>
          <a:p>
            <a:pPr marL="342900" marR="0" lvl="0" indent="-342900" algn="l" defTabSz="457200" rtl="0" eaLnBrk="0" fontAlgn="base" latinLnBrk="0" hangingPunct="0">
              <a:lnSpc>
                <a:spcPct val="100000"/>
              </a:lnSpc>
              <a:spcBef>
                <a:spcPct val="20000"/>
              </a:spcBef>
              <a:spcAft>
                <a:spcPct val="0"/>
              </a:spcAft>
              <a:buClrTx/>
              <a:buSzTx/>
              <a:buFont typeface="Wingdings" pitchFamily="2" charset="2"/>
              <a:buChar char="§"/>
              <a:tabLst/>
              <a:defRPr/>
            </a:pPr>
            <a:r>
              <a:rPr kumimoji="0" lang="en-CA" sz="2600"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What is your </a:t>
            </a:r>
            <a:r>
              <a:rPr kumimoji="0" lang="en-CA" sz="2600" b="1"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dream vacation</a:t>
            </a:r>
            <a:r>
              <a:rPr kumimoji="0" lang="en-CA" sz="2600"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a:t>
            </a:r>
          </a:p>
          <a:p>
            <a:pPr marL="342900" marR="0" lvl="0" indent="-342900" algn="l" defTabSz="457200" rtl="0" eaLnBrk="0" fontAlgn="base" latinLnBrk="0" hangingPunct="0">
              <a:lnSpc>
                <a:spcPct val="100000"/>
              </a:lnSpc>
              <a:spcBef>
                <a:spcPct val="20000"/>
              </a:spcBef>
              <a:spcAft>
                <a:spcPct val="0"/>
              </a:spcAft>
              <a:buClrTx/>
              <a:buSzTx/>
              <a:buFont typeface="Wingdings" pitchFamily="2" charset="2"/>
              <a:buChar char="§"/>
              <a:tabLst/>
              <a:defRPr/>
            </a:pPr>
            <a:r>
              <a:rPr kumimoji="0" lang="en-CA" sz="2600"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What are your </a:t>
            </a:r>
            <a:r>
              <a:rPr kumimoji="0" lang="en-CA" sz="2600" b="1"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three </a:t>
            </a:r>
            <a:r>
              <a:rPr kumimoji="0" lang="en-CA" sz="2600" b="1" i="0" u="none" strike="noStrike" kern="1200" cap="none" spc="0" normalizeH="0" baseline="0" noProof="0" dirty="0" err="1" smtClean="0">
                <a:ln>
                  <a:noFill/>
                </a:ln>
                <a:solidFill>
                  <a:schemeClr val="tx1"/>
                </a:solidFill>
                <a:effectLst/>
                <a:uLnTx/>
                <a:uFillTx/>
                <a:latin typeface="Arial" pitchFamily="34" charset="0"/>
                <a:ea typeface="ＭＳ Ｐゴシック" pitchFamily="42" charset="-128"/>
                <a:cs typeface="Arial" pitchFamily="34" charset="0"/>
              </a:rPr>
              <a:t>favorite</a:t>
            </a:r>
            <a:r>
              <a:rPr kumimoji="0" lang="en-CA" sz="2600" b="1"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 hobbies</a:t>
            </a:r>
            <a:r>
              <a:rPr kumimoji="0" lang="en-CA" sz="2600" b="0" i="0" u="none" strike="noStrike" kern="1200" cap="none" spc="0" normalizeH="0" baseline="0" noProof="0" dirty="0" smtClean="0">
                <a:ln>
                  <a:noFill/>
                </a:ln>
                <a:solidFill>
                  <a:schemeClr val="tx1"/>
                </a:solidFill>
                <a:effectLst/>
                <a:uLnTx/>
                <a:uFillTx/>
                <a:latin typeface="Arial" pitchFamily="34" charset="0"/>
                <a:ea typeface="ＭＳ Ｐゴシック" pitchFamily="42" charset="-128"/>
                <a:cs typeface="Arial" pitchFamily="34" charset="0"/>
              </a:rPr>
              <a:t>?</a:t>
            </a:r>
            <a:endParaRPr kumimoji="0" lang="en-CA" sz="2600" b="0" i="1" u="none" strike="noStrike" kern="1200" cap="none" spc="0" normalizeH="0" baseline="0" noProof="0" dirty="0">
              <a:ln>
                <a:noFill/>
              </a:ln>
              <a:solidFill>
                <a:schemeClr val="tx1"/>
              </a:solidFill>
              <a:effectLst/>
              <a:uLnTx/>
              <a:uFillTx/>
              <a:latin typeface="Arial" pitchFamily="34" charset="0"/>
              <a:ea typeface="ＭＳ Ｐゴシック" pitchFamily="42" charset="-128"/>
              <a:cs typeface="Arial" pitchFamily="34" charset="0"/>
            </a:endParaRPr>
          </a:p>
        </p:txBody>
      </p:sp>
      <p:pic>
        <p:nvPicPr>
          <p:cNvPr id="8" name="Picture 7"/>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5081072" y="3614289"/>
            <a:ext cx="3646294" cy="2390053"/>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259794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a:t>
            </a:r>
            <a:endParaRPr lang="en-US" dirty="0"/>
          </a:p>
        </p:txBody>
      </p:sp>
      <p:sp>
        <p:nvSpPr>
          <p:cNvPr id="3" name="Content Placeholder 2"/>
          <p:cNvSpPr>
            <a:spLocks noGrp="1"/>
          </p:cNvSpPr>
          <p:nvPr>
            <p:ph idx="1"/>
          </p:nvPr>
        </p:nvSpPr>
        <p:spPr/>
        <p:txBody>
          <a:bodyPr>
            <a:normAutofit/>
          </a:bodyPr>
          <a:lstStyle/>
          <a:p>
            <a:pPr algn="ctr">
              <a:buNone/>
            </a:pPr>
            <a:r>
              <a:rPr lang="en-US" sz="4000" b="1" dirty="0" smtClean="0"/>
              <a:t>Not everyone </a:t>
            </a:r>
            <a:r>
              <a:rPr lang="en-US" sz="4000" dirty="0" smtClean="0"/>
              <a:t>loves their job!</a:t>
            </a:r>
            <a:endParaRPr lang="en-US" sz="4000" dirty="0"/>
          </a:p>
        </p:txBody>
      </p:sp>
      <p:pic>
        <p:nvPicPr>
          <p:cNvPr id="684034" name="Picture 2" descr="https://www.internmatch.com/blog/wp-content/uploads/2014/02/I-love-my-job-businessman.jpg"/>
          <p:cNvPicPr>
            <a:picLocks noChangeAspect="1" noChangeArrowheads="1"/>
          </p:cNvPicPr>
          <p:nvPr/>
        </p:nvPicPr>
        <p:blipFill>
          <a:blip r:embed="rId2" cstate="email"/>
          <a:srcRect/>
          <a:stretch>
            <a:fillRect/>
          </a:stretch>
        </p:blipFill>
        <p:spPr bwMode="auto">
          <a:xfrm>
            <a:off x="4297512" y="3425588"/>
            <a:ext cx="4253711" cy="2382079"/>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30827"/>
            <a:ext cx="5635287" cy="597624"/>
          </a:xfrm>
          <a:prstGeom prst="rect">
            <a:avLst/>
          </a:prstGeom>
          <a:solidFill>
            <a:srgbClr val="31587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1846411" y="320675"/>
            <a:ext cx="7297590" cy="1096963"/>
          </a:xfrm>
        </p:spPr>
        <p:txBody>
          <a:bodyPr>
            <a:noAutofit/>
          </a:bodyPr>
          <a:lstStyle/>
          <a:p>
            <a:pPr>
              <a:lnSpc>
                <a:spcPct val="120000"/>
              </a:lnSpc>
            </a:pPr>
            <a:r>
              <a:rPr lang="en-CA" i="1" dirty="0" smtClean="0">
                <a:solidFill>
                  <a:schemeClr val="bg1"/>
                </a:solidFill>
              </a:rPr>
              <a:t>Getting to Know</a:t>
            </a:r>
            <a:r>
              <a:rPr lang="en-CA" i="1" dirty="0" smtClean="0"/>
              <a:t> </a:t>
            </a:r>
            <a:r>
              <a:rPr lang="en-CA" dirty="0" smtClean="0"/>
              <a:t/>
            </a:r>
            <a:br>
              <a:rPr lang="en-CA" dirty="0" smtClean="0"/>
            </a:br>
            <a:r>
              <a:rPr lang="en-CA" b="1" dirty="0" smtClean="0">
                <a:solidFill>
                  <a:srgbClr val="19315B"/>
                </a:solidFill>
              </a:rPr>
              <a:t>Them Well</a:t>
            </a:r>
            <a:endParaRPr lang="en-CA" b="1" dirty="0">
              <a:solidFill>
                <a:srgbClr val="19315B"/>
              </a:solidFill>
            </a:endParaRPr>
          </a:p>
        </p:txBody>
      </p:sp>
      <p:pic>
        <p:nvPicPr>
          <p:cNvPr id="6" name="Picture 5"/>
          <p:cNvPicPr>
            <a:picLocks noChangeAspect="1"/>
          </p:cNvPicPr>
          <p:nvPr/>
        </p:nvPicPr>
        <p:blipFill>
          <a:blip r:embed="rId2" cstate="print"/>
          <a:srcRect l="7735" r="14365"/>
          <a:stretch>
            <a:fillRect/>
          </a:stretch>
        </p:blipFill>
        <p:spPr>
          <a:xfrm>
            <a:off x="469607" y="301895"/>
            <a:ext cx="1270074" cy="1080126"/>
          </a:xfrm>
          <a:prstGeom prst="rect">
            <a:avLst/>
          </a:prstGeom>
          <a:ln w="22225" cap="flat" cmpd="sng" algn="ctr">
            <a:solidFill>
              <a:srgbClr val="315871"/>
            </a:solidFill>
            <a:prstDash val="solid"/>
            <a:round/>
            <a:headEnd type="none" w="med" len="med"/>
            <a:tailEnd type="none" w="med" len="med"/>
          </a:ln>
        </p:spPr>
      </p:pic>
      <p:sp>
        <p:nvSpPr>
          <p:cNvPr id="7" name="Content Placeholder 2"/>
          <p:cNvSpPr txBox="1">
            <a:spLocks/>
          </p:cNvSpPr>
          <p:nvPr/>
        </p:nvSpPr>
        <p:spPr bwMode="auto">
          <a:xfrm>
            <a:off x="490952" y="1611450"/>
            <a:ext cx="8195847" cy="4514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288925" indent="-288925">
              <a:spcBef>
                <a:spcPts val="1000"/>
              </a:spcBef>
              <a:buFont typeface="Wingdings" charset="2"/>
              <a:buChar char="§"/>
            </a:pPr>
            <a:r>
              <a:rPr lang="en-CA" sz="2800" dirty="0" smtClean="0"/>
              <a:t>What do you </a:t>
            </a:r>
            <a:r>
              <a:rPr lang="en-CA" sz="2800" b="1" dirty="0" smtClean="0"/>
              <a:t>cherish</a:t>
            </a:r>
            <a:r>
              <a:rPr lang="en-CA" sz="2800" dirty="0" smtClean="0"/>
              <a:t> the most?</a:t>
            </a:r>
          </a:p>
          <a:p>
            <a:pPr marL="288925" indent="-288925">
              <a:spcBef>
                <a:spcPts val="1000"/>
              </a:spcBef>
              <a:buFont typeface="Wingdings" charset="2"/>
              <a:buChar char="§"/>
            </a:pPr>
            <a:r>
              <a:rPr lang="en-CA" sz="2800" dirty="0" smtClean="0"/>
              <a:t>What do you consider to be the </a:t>
            </a:r>
            <a:r>
              <a:rPr lang="en-CA" sz="2800" b="1" dirty="0" smtClean="0"/>
              <a:t>most important </a:t>
            </a:r>
            <a:r>
              <a:rPr lang="en-CA" sz="2800" dirty="0" smtClean="0"/>
              <a:t>thing in </a:t>
            </a:r>
            <a:r>
              <a:rPr lang="en-CA" sz="2800" b="1" dirty="0" smtClean="0"/>
              <a:t>your life</a:t>
            </a:r>
            <a:r>
              <a:rPr lang="en-CA" sz="2800" dirty="0" smtClean="0"/>
              <a:t>?</a:t>
            </a:r>
          </a:p>
          <a:p>
            <a:pPr marL="288925" indent="-288925">
              <a:spcBef>
                <a:spcPts val="1000"/>
              </a:spcBef>
              <a:buFont typeface="Wingdings" charset="2"/>
              <a:buChar char="§"/>
            </a:pPr>
            <a:r>
              <a:rPr lang="en-CA" sz="2800" dirty="0" smtClean="0"/>
              <a:t>What is one </a:t>
            </a:r>
            <a:r>
              <a:rPr lang="en-CA" sz="2800" b="1" dirty="0" smtClean="0"/>
              <a:t>interesting fact </a:t>
            </a:r>
            <a:r>
              <a:rPr lang="en-CA" sz="2800" dirty="0" smtClean="0"/>
              <a:t>about you that very few people know?</a:t>
            </a:r>
          </a:p>
          <a:p>
            <a:pPr marL="288925" indent="-288925">
              <a:spcBef>
                <a:spcPts val="1000"/>
              </a:spcBef>
              <a:buFont typeface="Wingdings" charset="2"/>
              <a:buChar char="§"/>
            </a:pPr>
            <a:r>
              <a:rPr lang="en-CA" sz="2800" b="1" dirty="0" smtClean="0"/>
              <a:t>What else </a:t>
            </a:r>
            <a:r>
              <a:rPr lang="en-CA" sz="2800" dirty="0" smtClean="0"/>
              <a:t>would you </a:t>
            </a:r>
            <a:br>
              <a:rPr lang="en-CA" sz="2800" dirty="0" smtClean="0"/>
            </a:br>
            <a:r>
              <a:rPr lang="en-CA" sz="2800" dirty="0" smtClean="0"/>
              <a:t>like </a:t>
            </a:r>
            <a:r>
              <a:rPr lang="en-CA" sz="2800" b="1" dirty="0" smtClean="0"/>
              <a:t>to share </a:t>
            </a:r>
            <a:r>
              <a:rPr lang="en-CA" sz="2800" dirty="0" smtClean="0"/>
              <a:t>about </a:t>
            </a:r>
            <a:br>
              <a:rPr lang="en-CA" sz="2800" dirty="0" smtClean="0"/>
            </a:br>
            <a:r>
              <a:rPr lang="en-CA" sz="2800" dirty="0" smtClean="0"/>
              <a:t>yourself?</a:t>
            </a:r>
            <a:endParaRPr lang="en-CA" sz="2800" dirty="0"/>
          </a:p>
        </p:txBody>
      </p:sp>
      <p:pic>
        <p:nvPicPr>
          <p:cNvPr id="9" name="Picture 8"/>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rcRect l="-4237" t="-4847" r="-2637" b="-2219"/>
          <a:stretch>
            <a:fillRect/>
          </a:stretch>
        </p:blipFill>
        <p:spPr>
          <a:xfrm>
            <a:off x="6072876" y="3895227"/>
            <a:ext cx="2422747" cy="2123699"/>
          </a:xfrm>
          <a:prstGeom prst="rect">
            <a:avLst/>
          </a:prstGeom>
          <a:solidFill>
            <a:schemeClr val="bg1"/>
          </a:solidFill>
          <a:ln>
            <a:solidFill>
              <a:srgbClr val="315871"/>
            </a:solidFill>
          </a:ln>
        </p:spPr>
      </p:pic>
    </p:spTree>
    <p:extLst>
      <p:ext uri="{BB962C8B-B14F-4D97-AF65-F5344CB8AC3E}">
        <p14:creationId xmlns:mc="http://schemas.openxmlformats.org/markup-compatibility/2006" xmlns:mv="urn:schemas-microsoft-com:mac:vml" xmlns:p14="http://schemas.microsoft.com/office/powerpoint/2010/main" xmlns="" val="259794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hQSEBQUEhQWFBQVFRUVFRgXFRQUFRYVFRUVFBQXFxcXHCYeFxkkGRQUHy8gJCcpLCwsFR4xNTAqNSYrLCkBCQoKDgwOGg8PGjQkHiQvLCwsLCwsLCwyLC8vLywsNCwwLDQuLCwsLC8sLC4sLCwsLCwsLCwsLCwsLCwsLCwsLP/AABEIAJsBRAMBIgACEQEDEQH/xAAbAAABBQEBAAAAAAAAAAAAAAAFAQIDBAYAB//EAD4QAAEDAQUFBgMHAwIHAAAAAAEAAhEDBAUSITEGQVFhcRMigZGhsTLB0SNCUmJy4fCCsvEkohUWM1ODwtL/xAAaAQACAwEBAAAAAAAAAAAAAAABBAIDBQAG/8QAMhEAAQQBAwMCBAUEAwEAAAAAAQACAxEEEiExBUFhE3EiUYHwkaGx0eEVIzLxJDPBFP/aAAwDAQACEQMRAD8AMUGIvY0LoInZVwQKMWZyJ0XoPZ3IlQcphQKvtcpmuVVjlM1yKCsNcnAqBrlI1yBC5Srk3EllRUrSyuSSulcjaVckldK5daVIVyRchaVISuTSUUEspCUhSIrl0riV0JCuXJCmlOKaVyKRNKdKaVy5RvCpWhivOVeq1AqQQS0U0PrU0atFND6tNVkKYQqpSVd9JEnsVd7FUQrAVRLFwarBYkwqNKSiwJC1SuyVC2XkGczwXKbGOeaarBaoalVrdXAdSAqLr6JyazPrPsqFosz3S90eY9kPZOR4br/ubI2azfxDzC6ecrLliLbP1sOMQNx90AUZ8MRsLgbRLCuUptz9x9lytsLN3RKjZwRLXA8tD5FW6dFw1CFU2rrfbKjKTsLiPfwO5XWFW1pc4D5rQMrBupA6mFPZb4pFwaKjS4mAOJ4TovOBWLjLiSeZn3V2yNkxMeIn1K4OK1f6YwC3OXqVMqdpWHo1rQG92tPJxAPgXfVRWK+qtF5OIuz7zXEkHj0PMKV/NLjpznXpcCvQWlPBQq677p1h3ThdvadfDiESDlK1nvjdGdLhRUwKcCqz7S1vxODepA91K16jYJpRo1allKmSuxLqQT5XSmSuxLlydK6U3EkxLlydKQlNlNlFcnYl0ppKSVyKfKQlNlJK5clJSEpJSLkV0pCuSILkhUNRSkqLtAdCD0IK5EBU6zUPrMRSqEOtlVrAS4gAcVBxAFlTaCdgqNRqrPahl4X64mKeQ47z9FUZelUiJB5kCVmuzo9WkWfZaTcCXTZoIrUeBqQOphNhArRSc6XOcCRu/ghV6dVzfhJHQkKh2cWnduyvHT7Gzt0UvO24Mt5/koC9xJk5lEG0nV5DnZgSDAmefEKvVu97WlxbkNfr0TccolbqCvgDILY4/Eqza5borIu+s9uItcRqNPZQUgMTZ0xCek5rTXhXNN7HT3D3XDdyKuaL5Vk0hjcAwbm+VlCxHbvu0NAcDJcB9VFf9jDXB40dr1Vi5a008O9p9Dp81xFFUZLzJAHt47qY0lyslqVFY65qdXoY2lvFMaVMwq9U3SAsusiu2limd8aD+BEq+z8VWU2unECcxpHRLdYxWx7vwCPE5fVF7D3rVUduY1rB1PeKmxoIWq7JkbW/DbPuf9hCG3DUFU025kAOycQIPXemVaTmOLXCHDVaW4ziqVqnF+AdGhUrsszbRXqveJbJ8ZOXoFxaNqVzMtwLi/hoF+5UWz1lL6zSNGd4npp6q3bNoqziRIYASIaIOWWuqPWGxMpAhggEyc591nL5ux7HufAwF065ieXVZvUWyiMGM8c0q4cmOecl49rVXtS45y4nxPqjlmbXYAGVQBwdu6SCs9SYXENAknIDiiFTZyq1uLDoJIa7MeAWNjh1FzWk+QSFpTaNmuIHg0p7XaqoeC95xDQhwjwwolYNpyIFUT+Ya+I3+CzDDCeHqLMmSN+qMn67oPxo5G6XgfTZeg0rU1zcTXAt47vHgqFs2kpMyBxng3Tz0WbvSyOpMptkwRJEmMW/LoR5IbK9S1ztI1c91nwdOif8eqx2Wwse1VN0h47Phq4HrAyUtp2jotEh2M7gJ94yWSstoptnGHO5BrYHjMpa1upHIUiOYy9JUr8qbsCHVs00tVYtpaVTJx7M/miD/V9YRMOXm8q7dlvqseBTJMn4funect3VDUoz9NbRcw17/ut3KoWi/KTDBdJ/KJ9dFlrbfNSpOIwPwjIfv4qnj4R4yB6A+yx5eqEmoh9SoxdMAFyH6Bb1lupkSHtj9QVOvtDSa6JLubYIHr7LOF1AfeJ6Yv8A5VWvVYfgxeP+EJM+UN20/jakzp8d73+FLcWe2sqCWODvHMdRqFKXLz0VIMjI+RRJlSrWs9SXFwYWxxIAJcJ+9lGvBX4vUDM7Q5u/hVTdOEfxatvKKXntO1kin33cfujx3+CC0L/tGOQ7FO4gYfIRCFlOp1S0y2AdxIBjpIWha0mYcUbaDbPlG7RbbTUEEtaDrBa31JKCVGOpu1g8QePMKy277RVGKHuG45NB6aSqTqRaSCII1B1neiVZC1rba2vICt07+rN+/iHBwDvXX1S7QhzgyoZwuaMtzXRnHVV6N31KgOBpdGunzWsrWFrqWBwygDyS80PrRliTyZY4JGuaBfel544KVtgrSGta4F0kZAdSSi953c2zvZUZMBwmTP8AMpRO+6xZRc9mTsoPIkLKjwtOvW4jTvt3H2FJ2Xq06Bz8/mswy4arn4XZb5JkR4b028rmdRAMhwOUgRB5hHrzrF9kxDLE1pMdRKQntrJOpLf9zf3CudiRG2tsmtQKg3Kl2c7i6IQ267vcwkujMCFffSkQn2d0saeIB9Erk5ExrGAN4WbLI57yXcrJW+ydm8jdqOi0N31RVoDEA4jIg8W6fJQX1ZMTJGrc/Dehd13j2L882n4h7EK0GitLfIhBH+TVerMqWhhPdY1pMNzJkcTuQ+6K2GqBudl9ETq31SaH9nJc/PSADETmgdCm5zgG6zkudStiYTG5rhTey1cLlzdM1y5YaiClBhRArqsljgNSDCuVKi2WfJqv4uHlmUXuvuUXPOrsdQ+sekLJXZeTrO5wLZB1By00IKLWTadpxNqthhEANzgaEFTa4UtSfHkc4lotprj5BG6VTsLHJ+Ij/c//AD6Kzs7SwUQd7u8fl6LNW69DaajGNBDZgA6yd58FrbPAAA0AhG7OyoyA6OOncuNlEWPQzaarFGOLh9VcY5Btqa3dYOZPkP3Sua6oHeyow23O33UmyFnl73n7oAHU6+g9UXum1F9a0Gcg5rR/SCCqOyQig53F5PkAubfhFJ1RtncA6TiGGJ0xGM/FL45bDDGSa5cdjv8AdpzI1SyyAC+AONvulnq577o0xOjpJha27bmptYwuYC/Ik7511WRsFLHUY3i4T81vmlLdKjDtTyPH/v7K3qchbpYCqt7XYKzInCQZBifQrIWuzdm8sJnDviJylbvEsVfh/wBQ/qPYLZcodLkdrLL2r9leuG5mVmuc+cjAgxuk+6E2ukG1HtGYa5wE8iQtVsu3DZ8XFzneWX/qshVq4nE8ST5mUXcBP48jnzyAnYbJ9CiXuDW6kwFpLnuJ1KoXPLTlDYnU66j+Sg+zzZtDeQcfSPmthiQCT6lkPa70wdiN1mL4uV4e57ACz4tYI4wN6D4lu7Rm0jkVgRmY8F57qWO2NwLBzaY6dO6VpDu1LQ2K4mCkKlZxAdEAZQHEBs+YUN+3IKIDmElpMGdQd3giu0r8Nmy/EweRn5IBeW0L6zAxzWgTJiZJHU5DNW5TMeFpiI+KgQe5O6hjPnlcJAdrNjxsq9ksbqrsLImJMmBHkVrLnsJpUsLomSTGYz/ZBNlfjf8ApHuVpSUx02BgjEvc3+qW6jO8vMXYUgl5bO0w1724g7NwE93jELP2GmHVWNOjnNB6EiVun5iCsPT+zrifuVB5B30WmVf0+ZzmvaTv2Wpve2GnWs8GGlxDhuIOFufSUP2usYBbUG/uu6jMHynyVja9n2bHD7r/AHB+YCl2m71mnmw+f+VYe6oxzpMTh3sH8f5VPZV/cePzA+Y/ZF6iAbLVO9UHENPkT9UecqhwqM5tTu++yE33ZsdJw4CfJVI7WxczT9W/uEZqslCLse1jKjHuDcD3akDumDOe7MqhzR6m/BBB+/xQicdG3IIP3+Sq3S3tLIW8nt9yPcKPZmpNNzTud6EfWVFc1506XaNc6BiJaYcZGm4cgqtivZtKrUMEsccogHUkZHqkGTMb6Ti7iwfv6LQfE93qNA7ghErI2G4fwlzfImE9wUF3WvtcboiXTHgFZLU5G4OaC3hZ8oLXkHlROCCVrhMktcI3A/VHSEwhWIxTPi3aVk69jewwW9IzB6IpctjLZc4QTkJ4ItC4oUmJMx8jNBCSVyVcuSSrAp4TAE8K9UKje9hxgOaJcPUKjZLse50QW8SRkPqtA1TsKFJyLMkiZoCZd10MpkOzLhvP0Rmm5UablZpuUwlJHukNuNq8xyA7VP71PhDvkjDHJ1WkHtLXCQVTkxetGWXSnjy+jIH1dITs9fjKbHU6hIBJIdEjMQQYVi8r7pNoCjROLuhswQA3frqSgF52A0akZlpzaeX1Ut2XW+scsm73HTw4rEbPkAf/ADAb8ea/ZbhigP8AyCdufFohsxSxVp/C0nxOQ+a1wchd2Xa2iDhJJMSTyV/GtjDhMMQaee6x8yYTS6m8KbEsVfbv9RU6j2C1+NZS/wCxvFVz4OEkZ6jQDPgmXK/pjg2U2e37LQWF2GwSP+28/wByyT7M9rQ4tcGnQkEA+Kv3ZtB2dM03sxsz3wQDqOYzPmm3tf5rNDGtwMGcTJMadAucQQtCBksUrhp2Ju/CsbLN+1ceDfcj6LT4lntl6RDXuI1gDnE/VHcS4cLLz3apz9E5xyWBc+Hnk4+jlu8Swt4sw1nj8zvImVkdVB0td5TfSz8Th4Wt2mGKgI3vZHjIHuEKv65adGm1zS6S4NzIM5EzpyVewbTFjAx7BUDYwmYIjMTkZjjyVW9b5dXIkBrW6NBnXUk7yqcnIx5Wl/LiAAK457q/HgnjcGcNBJv5orsnrUP6fmtHKzuyY7rzzA8h+6P4lo4ArHb9f1WbnG53fT9E6Vj9oaOGu78wDvkfULXYkLve6O2gh2EiRpMhNldhTCGW3cLqNpba7MaeICoAAQfxN0d0PzUG0t4NFJtEODnd3FGcBo385jJAbfdr6Rh4y3EZgqvTpkkNAzJgIF5qlrRYseoSNd8INgfyi2zVSKxHFh9wVpyh113U2kJ1fvPyCvyuCysyVssupvCY5BL3uIVXYgcLojSQUaJUT1XJG2RulwsKiOR0btTTRWEt13vpHvDLcRoU2wWPtXhu7UnktpWpA5EAjnmoCwN0AHRZh6czXYO3y/laX9RcWVW/zUFOiGiGiAFxUdovKmzJzoPQn2Ci/wCJUj99vnHutLYbJL05CNVFSkJhCfQdjnCWkDUzPsnuwjfPTJdSgdjSrkJCpO1G8Hz/AGXQDoV1LrUS5PNNchS7ZUG2o8ArVG1MPxNI5gz6KgE8BXalRSJizA5scCmOOH4jHUqiMswYKzVpqEvcSZMnVLZOT6IBATWLj+u4i6pbD/itIavb4Z+yv2euHAFpkHQrz+meH880ZsQqs/6bo/KY9jkk48+Qmy2x4TsnT2AU12/lbFjlO1yxtW9q7XDES08IAB+qO3VfTauR7r+G4/p+iaizo5H6OD5SkuDJG3Vz7IyCnsgaZKu1ycaoGZIA5mE8kqtWcaXGqtG1NfOBzXRrBBjyUoK61xaRsVNjSOMiDmFFKXEuQWft9wvxk0wC05gSBHLNWrpuTD3qoBO5uoHM8UWxJZUaTjs2VzNBP7qSV2JMBXSilE/EoLXZGVRD2g8DvHQ7lJK6UCARRRBINhZG3XNUpvIa1z27iAT5xvVu57iLjiqggDRpEE9eS0cpQVnt6dE1+v8ALsn3dQlczR+fdKxoAgAAcBonYlHKVaKQT8S6UyV0oLk2vRD2lrhIOqgo3bTYZawAjQ7/AFS2u3NpiXH6lCBtR3vg7vXvfRLS5MURp53TUME0jTo4R+UkoDV2hc4RTpmeOvoEMNsqsObntPMn2KVk6jG3/EWEzH06Rw+I0VsCoar4Wbp7RVRqQ7qIPpCS8r8c5jQBhLhJM84gK6DLjn2bz5QOBK1wBrdTXnf2E4WQTvOoH1KHOvuq4RDesfvCHFLTxOIawST1J94V9rTbixsbVX5KdaLOSC5zmk78zPtColFX7P1yJIB5Ys/ohj2kGDkQgQmIntds0g+yIXC8h7gN49ijZVK67uDQHgklzR65q+QgsPKeHyEhRFMJUrlC8rksmmqeJXJiRDUUdlHCcAkShXpdPAQC9LFgdiByO5Hwgl/Ve80eKUzAPSJKbwi71gAm3TdnbFwnCAOE6qandFTG9tMzgMEg4Rnnod6v7MUopOd+J3oP3lWrPV7Ck59TJznF0byToErHis9Nrnbcknx2T0mU8SOa3fgAeUAe90w4mQYg7jvSteomEvdxLj6krQ2O4A17XOdIGcRv3LOjx5JyS38SnZchkAAcobVeddjWAvIJbnkAdcpPSENfXLjLiSeZJRy/Lvc+CyCRuJjJZ3RejA0ilVhSMeywBq7ojYBUBxU3Fp455jygq/aL1tQbnp+JrR7jRCrNd1Z4mm10cQcM+olRPdVpnC5zmkag8Cpq1zWvdvpJCLXdtLUYYfNRvM94dDv6Faax29lVuJhkb+I6jcvPpVu7GvNQYDBGp5b55IApfLw43NL+CFrrTflNm/EeDc/XRDa+0zz8ADRz7xQGqMLiOBhNxLz82bM4lt17KUOFC0XV+61Fm2oEd9pni2IPgdE20bUHLs2xxxZ+gKDsvgtAAZpxeXechR1rwL9WNB4iJ9ApOy5NNCT8qRGJFqvR+a01j2jY7J/cPHVvnu8USFYRIII1nd5rBB6vXVTc/G0E4cJBGcEnIZcVfiZ0j3CN4u+6XycGNrS9ppGbdtKxuTO+eXw+e/wQOtfdZ5+MjPINJaPTXxVCo0gkHUZJGvg/USPIrXtOw4sUbbaLPzKPsvu0kaNPOAD7wh1u7UntKkzoDllwiNFUqWx5+9HQAJhqO3uJ9vILiQpshDDYaAill2irMyxYxwdn66on/wA0B1NxDMLxGpBbmY6+CzEo3cFhD2PLhIPd+vuoOsggFL5cULG+oW77KhXtLnmXGT/NOCbSqQ4EzA3CM/MZJ9vu+pTOTS5vEHd8yq2JeYkZJE+38/qm45I5W0zhXKt6POTRA6k+0KB1Zx+IzGnJH7NYaVGztqVGB5dhmc4DjuByyBVfaG6m04fTENORG4HcRyKZlxpvT1k9gSPBVEeRGX6QPmAfIQdoJOQJPISjzrp7SzsHwvAkHgeaqbNv+1cOLfY/utGSm+nQgN9S9+ElnzuDwwdt7WOtd0VKbcRAjfB0/ZQ3baezrNdumD0OR+vgtjaKQc0tOhELEWmiWuLTuMLUIpX4s5yGuY/7C1NoJZaGH7tQFp/UM2nyQLaeiBVBH3myeoyRyyWgPoMe7PAJPGWgglUL6sTatPtmEkxPIt6blM7hK47vTlGrtsU25K2KkBvaSPorjigVwVoe5vET5I2QqVVls0SkfVRvKjLVKQmOXJZMhcuJXILlCuCQpAVel1ICs3etWaruWS0UrLV5FU4h96Y4iVn5/wDgB5Wl08D1CfC0tV5o2QQYdhHmTmpb1AdZcTvihp6ExKE2+92VQxoloxAumMh4FWr9t7DTa1jmuk5wQYA000zRklYWSUdgAB9/gpsieHMJG5cSVBcFDFUnc0T4nRalr0GuKhhpzvdn4bkUaVdhx+nEPO6VzZNcp8bKd7+6eixYcC/PIF2Z4AnMrV2ypFN54NKz9xXeKtQ4vhaJI4k6D38kydzSZwHCNj3u42R603k37GnQe0y9oOEgwxuZGWiqbWRNM7+95d1W7PaWi0dlTY1oa2XECDOUDLqEK2orzVa38Lf7j+wU3H4V2M3++yh2J8m1Xuq7+2cQSQAJJHotBdt1ilOck743cFS2cZFMu/EfQZfVF8SgFXmzudI5gOyF3vdLTNQEggbjkY4jegdES5o4kDzMLU3gfs3dD7LK2HOpT/Wz+4LFz2N9RtDlNdPeTG6zwtZUuqzhzGFmb5AOJ05CdZQS+Lu7F4AMtcJaTrzB/m9aC0sLq9EjRuNx8gB6lCNqbSDUY0ZloM8i6MvIeqvzoYxE4hoBBAFbfL+VDElkMjRZNg3f1VK77EarsIMZSTqtJdV3dk0gmSTM6ZbkK2ZGbz0Huj8qXT4GCMSVvuqs+d5eY722Q287lY+XZh0TkYEjlvWXlbo5rDVmw5w4EjyK0CmemSE6mk/JbWlSY6yNDzhYabZOQjujNZ+8bLZ2smlVLnyMpBEb9AEXef8AQf8AhH9oWSwmJgxxjLzU3lHCYSXHURTuPmimzzAa2ecNJ9lqWtA0AHTJZbZs/bf0O9wtPiUAleo/930SV2SFjbVSwvcOa2crL39Rw1J4hZ3Uo9UWr5FHpz9Mmn5rQ9ka1ja0auY2OEiPomXpSIseF5GJrW79SCNOKj2atGKgWzm0kc4OY9z5KCw3Sx9JxqyXgvBJc7LD4q0f3I2losubXO36eUR8DyHHZrr433/0hlyVYrN5yPSfktUCsXYqkVGH8w94WxS/THfAR5U+pNqQHwlcVm9o7NDg/jkeoWiJVK8rL2lMt36jqtMpPGl9KQO7Ibs3awA9jiAPiEmOR18FDZr3ZSD6Zl7Q44YggtO6SVQtF2VGiS0xyz9lSKjqIC2hBFK5zgbBrhT2B8Vmlo36a5FadyG3LZIZiOrvZEHKIWdmSB8lDtsmOUTnJzlG5ck0heuTCkUbXJqSVPWs8cxuKrlMkJdOBVK9rJjYSB3m5jmN4VsLpVcjA9paVNjyxwcOyyjeCJWa5nuzMNHPXyR+xU2lxBAmJBgTIT3ZJFmA0bvNrQk6i4imCvzT6YgADQZKYOVcFPDlorMUV7VIoO5wPMqjszbWsc9riBiiCchlOU+KJvaHCCJB3FZ29bv7N0j4Tpy5IXRtaWIWPYYHbWtRYLIG1Kjw4OL3bvujWOufssvetox1nn8xA6DL5Kkx5GhI6Ej2V2w3a9zmkthsiScslxdYpPMiGO4yPd2r5LTWGngptHADz1KsYlCHJcS5YLjqJJXWx32b/wBJ9lm7pE16f6gfLP5LRVhLXDiCFmbPUdQqtc5pls5HKciMj4rMzR/cY48A7/iFqYJ+B7Rz2/ArYPtxFdlPc5rjzkaeGqA7Q2drK3dEYm4j1kglMO0ANdtTAYa0tic89+ir3teQrPDgC0BsZxxJ3dVDLyI5Y3C7N7e33atxoHxyNNUK390Z2bH2bjxd7AIziQm4hFEcyT6oiHrQxRphaPCzco6pnHyppWOvNsVnj8x9c1rA9AL5u95eXtEgxprpGiuKY6fI1kh1GrCMWI9pYoGvZub4iQm212CwAOyOBjY55fzwWbsV51KU4HQDqCAR5Heutl4VKpGNxMaDQDoApaxSdGG/1Lv4b1K5s4ftv6D7haiVn7iu5zXY3ZCCAN+cfRHJUQkM57Xy202nyhO0NnxUw4DNp9ETBSyoSMEjS090rG8xvDh2WQsF4upOxMI4EHMHqrls2iqVGlvdaDrEyfEoxa7sp1NRB4jIoQNm3z8TY3aysh+PkxDRG62n6LYZk48h1yCiFDdd3OqmdGg5n5BaqVBZKAYwNGgHnxUhK0MXHEDK7nlZ+TkGZ99hwnEqNxSYk1xTKWSPVB13sxThElXHFRuKiVIEjhMATCU4lRuKCKa4qF5Ujiq73KJRSFyVRYlyCNKSyWzD3XZt9uinrWfeMwdCh71duioS4tPwxMc00N9kqVDCQlWbQwSqr1EoqWxvh4Ke9+ajZouC48IqQFODlGE4FBcpQ5RWigHiHCQllKEFwJBsKpRuhjXTmeAOYRAOUa5cpue5+7jalDkuJRSlJXKClBUdqs7ajcJ8DvB4pQUoQIDhRRBINhZ111VQfhJ6QjF23S1gBeJd6BXQnNKViw443ahv7pyXMkkbpO3spmlPDlCEoKdSSmxJQVECuYckEVQvK58ZxNgHfwPPqm2C5cL8TiDGg5oolXUmBkyhmi9k8FdKYUgXJdSyuDlHKVcipJSByiJz81xOfggjSmxphco5SkrlyUuSEpjyklBFcXKNzlzkwoIpC5RuK4lMcooprnKGoU5yjegpKMuSpq5RtG1//9k="/>
          <p:cNvSpPr>
            <a:spLocks noChangeAspect="1" noChangeArrowheads="1"/>
          </p:cNvSpPr>
          <p:nvPr/>
        </p:nvSpPr>
        <p:spPr bwMode="auto">
          <a:xfrm>
            <a:off x="109538" y="-144463"/>
            <a:ext cx="304800" cy="304801"/>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eaLnBrk="1" hangingPunct="1"/>
            <a:endParaRPr lang="en-CA" dirty="0">
              <a:solidFill>
                <a:prstClr val="white"/>
              </a:solidFill>
              <a:latin typeface="Arial"/>
            </a:endParaRPr>
          </a:p>
        </p:txBody>
      </p:sp>
      <p:pic>
        <p:nvPicPr>
          <p:cNvPr id="1000451" name="Picture 3"/>
          <p:cNvPicPr>
            <a:picLocks noChangeAspect="1" noChangeArrowheads="1"/>
          </p:cNvPicPr>
          <p:nvPr/>
        </p:nvPicPr>
        <p:blipFill>
          <a:blip r:embed="rId3" cstate="email">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881150" y="2243891"/>
            <a:ext cx="3086100" cy="14763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Lst>
        </p:spPr>
      </p:pic>
      <p:pic>
        <p:nvPicPr>
          <p:cNvPr id="1000452" name="Picture 4"/>
          <p:cNvPicPr>
            <a:picLocks noChangeAspect="1" noChangeArrowheads="1"/>
          </p:cNvPicPr>
          <p:nvPr/>
        </p:nvPicPr>
        <p:blipFill>
          <a:blip r:embed="rId4" cstate="email">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899754" y="3814368"/>
            <a:ext cx="3048892" cy="202889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Lst>
        </p:spPr>
      </p:pic>
      <p:pic>
        <p:nvPicPr>
          <p:cNvPr id="1000454" name="Picture 6" descr="http://cdn.funcheap.com/wp-content/uploads/2013/12/beatles-choir.jpg">
            <a:hlinkClick r:id="rId5"/>
          </p:cNvPr>
          <p:cNvPicPr>
            <a:picLocks noChangeAspect="1" noChangeArrowheads="1"/>
          </p:cNvPicPr>
          <p:nvPr/>
        </p:nvPicPr>
        <p:blipFill>
          <a:blip r:embed="rId6" cstate="email">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4064511" y="2243891"/>
            <a:ext cx="4189437" cy="3599376"/>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10" name="TextBox 9"/>
          <p:cNvSpPr txBox="1"/>
          <p:nvPr/>
        </p:nvSpPr>
        <p:spPr>
          <a:xfrm>
            <a:off x="554990" y="1013826"/>
            <a:ext cx="8271491" cy="1754327"/>
          </a:xfrm>
          <a:prstGeom prst="rect">
            <a:avLst/>
          </a:prstGeom>
          <a:noFill/>
        </p:spPr>
        <p:txBody>
          <a:bodyPr wrap="square" rtlCol="0">
            <a:spAutoFit/>
          </a:bodyPr>
          <a:lstStyle/>
          <a:p>
            <a:pPr lvl="0"/>
            <a:r>
              <a:rPr lang="en-CA" sz="3600" dirty="0" smtClean="0">
                <a:solidFill>
                  <a:srgbClr val="093871"/>
                </a:solidFill>
                <a:cs typeface="Arial" pitchFamily="34" charset="0"/>
              </a:rPr>
              <a:t>Schedule a New Team Member</a:t>
            </a:r>
            <a:br>
              <a:rPr lang="en-CA" sz="3600" dirty="0" smtClean="0">
                <a:solidFill>
                  <a:srgbClr val="093871"/>
                </a:solidFill>
                <a:cs typeface="Arial" pitchFamily="34" charset="0"/>
              </a:rPr>
            </a:br>
            <a:r>
              <a:rPr lang="en-CA" sz="3600" dirty="0" smtClean="0">
                <a:solidFill>
                  <a:srgbClr val="093871"/>
                </a:solidFill>
                <a:cs typeface="Arial" pitchFamily="34" charset="0"/>
              </a:rPr>
              <a:t>Welcome Event</a:t>
            </a:r>
            <a:endParaRPr lang="en-CA" sz="3600" dirty="0" smtClean="0">
              <a:solidFill>
                <a:srgbClr val="19315B"/>
              </a:solidFill>
              <a:ea typeface="ＭＳ Ｐゴシック" pitchFamily="42" charset="-128"/>
              <a:cs typeface="Arial" pitchFamily="34" charset="0"/>
            </a:endParaRPr>
          </a:p>
          <a:p>
            <a:endParaRPr lang="en-US" sz="3600" dirty="0"/>
          </a:p>
        </p:txBody>
      </p:sp>
    </p:spTree>
    <p:extLst>
      <p:ext uri="{BB962C8B-B14F-4D97-AF65-F5344CB8AC3E}">
        <p14:creationId xmlns:mc="http://schemas.openxmlformats.org/markup-compatibility/2006" xmlns:mv="urn:schemas-microsoft-com:mac:vml" xmlns:p14="http://schemas.microsoft.com/office/powerpoint/2010/main" xmlns="" val="4049554369"/>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1054" y="997528"/>
            <a:ext cx="8091055" cy="1077218"/>
          </a:xfrm>
          <a:prstGeom prst="rect">
            <a:avLst/>
          </a:prstGeom>
          <a:noFill/>
        </p:spPr>
        <p:txBody>
          <a:bodyPr wrap="square" rtlCol="0">
            <a:spAutoFit/>
          </a:bodyPr>
          <a:lstStyle/>
          <a:p>
            <a:r>
              <a:rPr lang="en-CA" sz="3200" dirty="0" smtClean="0"/>
              <a:t>Getting to Know You! </a:t>
            </a:r>
            <a:br>
              <a:rPr lang="en-CA" sz="3200" dirty="0" smtClean="0"/>
            </a:br>
            <a:r>
              <a:rPr lang="en-CA" sz="3200" dirty="0" smtClean="0"/>
              <a:t>Form – as an icebreaker</a:t>
            </a:r>
            <a:endParaRPr lang="en-CA" sz="3200" dirty="0"/>
          </a:p>
        </p:txBody>
      </p:sp>
      <p:sp>
        <p:nvSpPr>
          <p:cNvPr id="6" name="TextBox 5"/>
          <p:cNvSpPr txBox="1"/>
          <p:nvPr/>
        </p:nvSpPr>
        <p:spPr>
          <a:xfrm>
            <a:off x="610538" y="2540684"/>
            <a:ext cx="4166178" cy="1692771"/>
          </a:xfrm>
          <a:prstGeom prst="rect">
            <a:avLst/>
          </a:prstGeom>
          <a:noFill/>
        </p:spPr>
        <p:txBody>
          <a:bodyPr wrap="square" rtlCol="0">
            <a:spAutoFit/>
          </a:bodyPr>
          <a:lstStyle/>
          <a:p>
            <a:pPr marL="342900" indent="-342900">
              <a:buFont typeface="Wingdings" pitchFamily="2" charset="2"/>
              <a:buChar char="§"/>
            </a:pPr>
            <a:r>
              <a:rPr lang="en-US" sz="2600" dirty="0" smtClean="0"/>
              <a:t>Then utilize this information in an icebreaker exercise in orientation</a:t>
            </a:r>
            <a:endParaRPr lang="en-US" sz="2600" dirty="0"/>
          </a:p>
        </p:txBody>
      </p:sp>
      <p:sp>
        <p:nvSpPr>
          <p:cNvPr id="5" name="Title 1"/>
          <p:cNvSpPr txBox="1">
            <a:spLocks/>
          </p:cNvSpPr>
          <p:nvPr/>
        </p:nvSpPr>
        <p:spPr bwMode="auto">
          <a:xfrm>
            <a:off x="457200" y="274638"/>
            <a:ext cx="8229600" cy="792162"/>
          </a:xfrm>
          <a:prstGeom prst="rect">
            <a:avLst/>
          </a:prstGeom>
          <a:noFill/>
          <a:ln>
            <a:noFill/>
          </a:ln>
          <a:extLst/>
        </p:spPr>
        <p:txBody>
          <a:bodyPr/>
          <a:lstStyle>
            <a:lvl1pPr defTabSz="457200">
              <a:defRPr sz="2400">
                <a:solidFill>
                  <a:schemeClr val="tx1"/>
                </a:solidFill>
                <a:latin typeface="Arial" pitchFamily="34" charset="0"/>
                <a:ea typeface="ＭＳ Ｐゴシック" pitchFamily="34" charset="-128"/>
              </a:defRPr>
            </a:lvl1pPr>
            <a:lvl2pPr marL="37931725" indent="-37474525" defTabSz="457200">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CA" sz="2800" b="1" i="1" dirty="0" smtClean="0">
                <a:solidFill>
                  <a:schemeClr val="tx2"/>
                </a:solidFill>
                <a:cs typeface="Arial" pitchFamily="34" charset="0"/>
              </a:rPr>
              <a:t>Featured Implementation Tool </a:t>
            </a:r>
            <a:r>
              <a:rPr lang="en-CA" sz="2800" b="1" i="1" baseline="30000" dirty="0" smtClean="0">
                <a:solidFill>
                  <a:schemeClr val="tx2"/>
                </a:solidFill>
                <a:cs typeface="Arial" pitchFamily="34" charset="0"/>
              </a:rPr>
              <a:t>#</a:t>
            </a:r>
            <a:r>
              <a:rPr lang="en-CA" sz="2800" b="1" i="1" dirty="0" smtClean="0">
                <a:solidFill>
                  <a:schemeClr val="tx2"/>
                </a:solidFill>
                <a:cs typeface="Arial" pitchFamily="34" charset="0"/>
              </a:rPr>
              <a:t>21</a:t>
            </a:r>
          </a:p>
          <a:p>
            <a:pPr>
              <a:defRPr/>
            </a:pPr>
            <a:endParaRPr lang="en-CA" sz="4000" dirty="0" smtClean="0">
              <a:solidFill>
                <a:srgbClr val="19315B"/>
              </a:solidFill>
              <a:cs typeface="Arial" pitchFamily="34" charset="0"/>
            </a:endParaRPr>
          </a:p>
        </p:txBody>
      </p:sp>
      <p:pic>
        <p:nvPicPr>
          <p:cNvPr id="7" name="Picture 6"/>
          <p:cNvPicPr>
            <a:picLocks noChangeAspect="1"/>
          </p:cNvPicPr>
          <p:nvPr/>
        </p:nvPicPr>
        <p:blipFill>
          <a:blip r:embed="rId2" cstate="print"/>
          <a:stretch>
            <a:fillRect/>
          </a:stretch>
        </p:blipFill>
        <p:spPr>
          <a:xfrm>
            <a:off x="5449078" y="1886229"/>
            <a:ext cx="3113031" cy="3933643"/>
          </a:xfrm>
          <a:prstGeom prst="rect">
            <a:avLst/>
          </a:prstGeom>
          <a:ln>
            <a:solidFill>
              <a:schemeClr val="bg1">
                <a:lumMod val="50000"/>
              </a:schemeClr>
            </a:solidFill>
          </a:ln>
        </p:spPr>
      </p:pic>
      <p:pic>
        <p:nvPicPr>
          <p:cNvPr id="9" name="Picture 12" descr="http://www.iclipart.com/dodl.php?linklokauth=LzE4My9tZWRpdW0vYmF0Y2hfMDMvaW1nXzI5NjJfcC5qcGcsMTQxODI0NTk2Myw5Ni41My41LjgyLDAsMCxMTF8wLCw1MTRjNGI1MjFhYmUyODkwMDEyNDZlODY3ZGQ0MDZjNQ%3D%3D/img_2962_p.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4108062" y="4130007"/>
            <a:ext cx="1145451" cy="1648131"/>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 val="404211941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30827"/>
            <a:ext cx="6371716" cy="597624"/>
          </a:xfrm>
          <a:prstGeom prst="rect">
            <a:avLst/>
          </a:prstGeom>
          <a:solidFill>
            <a:srgbClr val="31587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1846411" y="320675"/>
            <a:ext cx="7297590" cy="1096963"/>
          </a:xfrm>
        </p:spPr>
        <p:txBody>
          <a:bodyPr>
            <a:noAutofit/>
          </a:bodyPr>
          <a:lstStyle/>
          <a:p>
            <a:pPr>
              <a:lnSpc>
                <a:spcPct val="120000"/>
              </a:lnSpc>
            </a:pPr>
            <a:r>
              <a:rPr lang="en-CA" i="1" dirty="0" smtClean="0">
                <a:solidFill>
                  <a:schemeClr val="bg1"/>
                </a:solidFill>
              </a:rPr>
              <a:t>Getting to Know You</a:t>
            </a:r>
            <a:r>
              <a:rPr lang="en-CA" i="1" dirty="0" smtClean="0"/>
              <a:t> </a:t>
            </a:r>
            <a:r>
              <a:rPr lang="en-CA" dirty="0" smtClean="0"/>
              <a:t/>
            </a:r>
            <a:br>
              <a:rPr lang="en-CA" dirty="0" smtClean="0"/>
            </a:br>
            <a:r>
              <a:rPr lang="en-CA" b="1" dirty="0" smtClean="0">
                <a:solidFill>
                  <a:srgbClr val="19315B"/>
                </a:solidFill>
              </a:rPr>
              <a:t>Icebreaker Exercise</a:t>
            </a:r>
            <a:endParaRPr lang="en-CA" b="1" dirty="0">
              <a:solidFill>
                <a:srgbClr val="19315B"/>
              </a:solidFill>
            </a:endParaRPr>
          </a:p>
        </p:txBody>
      </p:sp>
      <p:pic>
        <p:nvPicPr>
          <p:cNvPr id="6" name="Picture 5"/>
          <p:cNvPicPr>
            <a:picLocks noChangeAspect="1"/>
          </p:cNvPicPr>
          <p:nvPr/>
        </p:nvPicPr>
        <p:blipFill>
          <a:blip r:embed="rId2" cstate="print"/>
          <a:srcRect l="7735" r="14365"/>
          <a:stretch>
            <a:fillRect/>
          </a:stretch>
        </p:blipFill>
        <p:spPr>
          <a:xfrm>
            <a:off x="469607" y="301895"/>
            <a:ext cx="1270074" cy="1080126"/>
          </a:xfrm>
          <a:prstGeom prst="rect">
            <a:avLst/>
          </a:prstGeom>
          <a:ln w="22225" cap="flat" cmpd="sng" algn="ctr">
            <a:solidFill>
              <a:srgbClr val="315871"/>
            </a:solidFill>
            <a:prstDash val="solid"/>
            <a:round/>
            <a:headEnd type="none" w="med" len="med"/>
            <a:tailEnd type="none" w="med" len="med"/>
          </a:ln>
        </p:spPr>
      </p:pic>
      <p:sp>
        <p:nvSpPr>
          <p:cNvPr id="8" name="TextBox 7"/>
          <p:cNvSpPr txBox="1"/>
          <p:nvPr/>
        </p:nvSpPr>
        <p:spPr>
          <a:xfrm>
            <a:off x="897147" y="2144892"/>
            <a:ext cx="4166172" cy="2092881"/>
          </a:xfrm>
          <a:prstGeom prst="rect">
            <a:avLst/>
          </a:prstGeom>
          <a:noFill/>
        </p:spPr>
        <p:txBody>
          <a:bodyPr wrap="square" rtlCol="0">
            <a:spAutoFit/>
          </a:bodyPr>
          <a:lstStyle/>
          <a:p>
            <a:pPr marL="457200" indent="-457200">
              <a:buFont typeface="Wingdings" pitchFamily="2" charset="2"/>
              <a:buChar char="§"/>
            </a:pPr>
            <a:r>
              <a:rPr lang="en-US" sz="2600" dirty="0" smtClean="0"/>
              <a:t>After brief introduction, distribute </a:t>
            </a:r>
            <a:r>
              <a:rPr lang="en-US" sz="2600" i="1" dirty="0" smtClean="0"/>
              <a:t>“Getting to Know You!”</a:t>
            </a:r>
            <a:r>
              <a:rPr lang="en-US" sz="2600" dirty="0" smtClean="0"/>
              <a:t> forms to everyone in the orientation class </a:t>
            </a:r>
            <a:endParaRPr lang="en-US" sz="2600" dirty="0"/>
          </a:p>
        </p:txBody>
      </p:sp>
      <p:pic>
        <p:nvPicPr>
          <p:cNvPr id="11" name="Picture 10"/>
          <p:cNvPicPr>
            <a:picLocks noChangeAspect="1"/>
          </p:cNvPicPr>
          <p:nvPr/>
        </p:nvPicPr>
        <p:blipFill>
          <a:blip r:embed="rId3" cstate="print"/>
          <a:stretch>
            <a:fillRect/>
          </a:stretch>
        </p:blipFill>
        <p:spPr>
          <a:xfrm>
            <a:off x="5449078" y="1886229"/>
            <a:ext cx="3113031" cy="3933643"/>
          </a:xfrm>
          <a:prstGeom prst="rect">
            <a:avLst/>
          </a:prstGeom>
          <a:ln>
            <a:solidFill>
              <a:schemeClr val="bg1">
                <a:lumMod val="50000"/>
              </a:schemeClr>
            </a:solidFill>
          </a:ln>
        </p:spPr>
      </p:pic>
      <p:pic>
        <p:nvPicPr>
          <p:cNvPr id="12" name="Picture 12" descr="http://www.iclipart.com/dodl.php?linklokauth=LzE4My9tZWRpdW0vYmF0Y2hfMDMvaW1nXzI5NjJfcC5qcGcsMTQxODI0NTk2Myw5Ni41My41LjgyLDAsMCxMTF8wLCw1MTRjNGI1MjFhYmUyODkwMDEyNDZlODY3ZGQ0MDZjNQ%3D%3D/img_2962_p.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4108062" y="4130007"/>
            <a:ext cx="1145451" cy="1648131"/>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 val="259794025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30827"/>
            <a:ext cx="6371716" cy="597624"/>
          </a:xfrm>
          <a:prstGeom prst="rect">
            <a:avLst/>
          </a:prstGeom>
          <a:solidFill>
            <a:srgbClr val="31587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1846411" y="320675"/>
            <a:ext cx="7297590" cy="1096963"/>
          </a:xfrm>
        </p:spPr>
        <p:txBody>
          <a:bodyPr>
            <a:noAutofit/>
          </a:bodyPr>
          <a:lstStyle/>
          <a:p>
            <a:pPr>
              <a:lnSpc>
                <a:spcPct val="120000"/>
              </a:lnSpc>
            </a:pPr>
            <a:r>
              <a:rPr lang="en-CA" i="1" dirty="0" smtClean="0">
                <a:solidFill>
                  <a:schemeClr val="bg1"/>
                </a:solidFill>
              </a:rPr>
              <a:t>Getting to Know You</a:t>
            </a:r>
            <a:r>
              <a:rPr lang="en-CA" i="1" dirty="0" smtClean="0"/>
              <a:t> </a:t>
            </a:r>
            <a:r>
              <a:rPr lang="en-CA" dirty="0" smtClean="0"/>
              <a:t/>
            </a:r>
            <a:br>
              <a:rPr lang="en-CA" dirty="0" smtClean="0"/>
            </a:br>
            <a:r>
              <a:rPr lang="en-CA" b="1" dirty="0" smtClean="0">
                <a:solidFill>
                  <a:srgbClr val="19315B"/>
                </a:solidFill>
              </a:rPr>
              <a:t>Icebreaker Exercise</a:t>
            </a:r>
            <a:endParaRPr lang="en-CA" b="1" dirty="0">
              <a:solidFill>
                <a:srgbClr val="19315B"/>
              </a:solidFill>
            </a:endParaRPr>
          </a:p>
        </p:txBody>
      </p:sp>
      <p:pic>
        <p:nvPicPr>
          <p:cNvPr id="6" name="Picture 5"/>
          <p:cNvPicPr>
            <a:picLocks noChangeAspect="1"/>
          </p:cNvPicPr>
          <p:nvPr/>
        </p:nvPicPr>
        <p:blipFill>
          <a:blip r:embed="rId2" cstate="print"/>
          <a:srcRect l="7735" r="14365"/>
          <a:stretch>
            <a:fillRect/>
          </a:stretch>
        </p:blipFill>
        <p:spPr>
          <a:xfrm>
            <a:off x="469607" y="301895"/>
            <a:ext cx="1270074" cy="1080126"/>
          </a:xfrm>
          <a:prstGeom prst="rect">
            <a:avLst/>
          </a:prstGeom>
          <a:ln w="22225" cap="flat" cmpd="sng" algn="ctr">
            <a:solidFill>
              <a:srgbClr val="315871"/>
            </a:solidFill>
            <a:prstDash val="solid"/>
            <a:round/>
            <a:headEnd type="none" w="med" len="med"/>
            <a:tailEnd type="none" w="med" len="med"/>
          </a:ln>
        </p:spPr>
      </p:pic>
      <p:sp>
        <p:nvSpPr>
          <p:cNvPr id="8" name="TextBox 7"/>
          <p:cNvSpPr txBox="1"/>
          <p:nvPr/>
        </p:nvSpPr>
        <p:spPr>
          <a:xfrm>
            <a:off x="897147" y="2144892"/>
            <a:ext cx="4166172" cy="2893100"/>
          </a:xfrm>
          <a:prstGeom prst="rect">
            <a:avLst/>
          </a:prstGeom>
          <a:noFill/>
        </p:spPr>
        <p:txBody>
          <a:bodyPr wrap="square" rtlCol="0">
            <a:spAutoFit/>
          </a:bodyPr>
          <a:lstStyle/>
          <a:p>
            <a:pPr marL="457200" indent="-457200">
              <a:buFont typeface="Wingdings" pitchFamily="2" charset="2"/>
              <a:buChar char="§"/>
            </a:pPr>
            <a:r>
              <a:rPr lang="en-US" sz="2600" dirty="0" smtClean="0"/>
              <a:t>When everyone has had a chance to complete the form, collect them and break the ice! For instance, ask the group…</a:t>
            </a:r>
          </a:p>
          <a:p>
            <a:pPr marL="457200" indent="-457200"/>
            <a:r>
              <a:rPr lang="en-US" sz="2600" dirty="0" smtClean="0"/>
              <a:t> </a:t>
            </a:r>
            <a:endParaRPr lang="en-US" sz="2600" dirty="0"/>
          </a:p>
        </p:txBody>
      </p:sp>
      <p:pic>
        <p:nvPicPr>
          <p:cNvPr id="11" name="Picture 10"/>
          <p:cNvPicPr>
            <a:picLocks noChangeAspect="1"/>
          </p:cNvPicPr>
          <p:nvPr/>
        </p:nvPicPr>
        <p:blipFill>
          <a:blip r:embed="rId3" cstate="print"/>
          <a:stretch>
            <a:fillRect/>
          </a:stretch>
        </p:blipFill>
        <p:spPr>
          <a:xfrm>
            <a:off x="5449078" y="1886229"/>
            <a:ext cx="3113031" cy="3933643"/>
          </a:xfrm>
          <a:prstGeom prst="rect">
            <a:avLst/>
          </a:prstGeom>
          <a:ln>
            <a:solidFill>
              <a:schemeClr val="bg1">
                <a:lumMod val="50000"/>
              </a:schemeClr>
            </a:solidFill>
          </a:ln>
        </p:spPr>
      </p:pic>
      <p:pic>
        <p:nvPicPr>
          <p:cNvPr id="12" name="Picture 12" descr="http://www.iclipart.com/dodl.php?linklokauth=LzE4My9tZWRpdW0vYmF0Y2hfMDMvaW1nXzI5NjJfcC5qcGcsMTQxODI0NTk2Myw5Ni41My41LjgyLDAsMCxMTF8wLCw1MTRjNGI1MjFhYmUyODkwMDEyNDZlODY3ZGQ0MDZjNQ%3D%3D/img_2962_p.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4108062" y="4130007"/>
            <a:ext cx="1145451" cy="1648131"/>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 val="259794025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30827"/>
            <a:ext cx="6371716" cy="597624"/>
          </a:xfrm>
          <a:prstGeom prst="rect">
            <a:avLst/>
          </a:prstGeom>
          <a:solidFill>
            <a:srgbClr val="31587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1846411" y="320675"/>
            <a:ext cx="7297590" cy="1096963"/>
          </a:xfrm>
        </p:spPr>
        <p:txBody>
          <a:bodyPr>
            <a:noAutofit/>
          </a:bodyPr>
          <a:lstStyle/>
          <a:p>
            <a:pPr>
              <a:lnSpc>
                <a:spcPct val="120000"/>
              </a:lnSpc>
            </a:pPr>
            <a:r>
              <a:rPr lang="en-CA" i="1" dirty="0" smtClean="0">
                <a:solidFill>
                  <a:schemeClr val="bg1"/>
                </a:solidFill>
              </a:rPr>
              <a:t>Getting to Know You</a:t>
            </a:r>
            <a:r>
              <a:rPr lang="en-CA" i="1" dirty="0" smtClean="0"/>
              <a:t> </a:t>
            </a:r>
            <a:r>
              <a:rPr lang="en-CA" dirty="0" smtClean="0"/>
              <a:t/>
            </a:r>
            <a:br>
              <a:rPr lang="en-CA" dirty="0" smtClean="0"/>
            </a:br>
            <a:r>
              <a:rPr lang="en-CA" b="1" dirty="0" smtClean="0">
                <a:solidFill>
                  <a:srgbClr val="19315B"/>
                </a:solidFill>
              </a:rPr>
              <a:t>Icebreaker Exercise</a:t>
            </a:r>
            <a:endParaRPr lang="en-CA" b="1" dirty="0">
              <a:solidFill>
                <a:srgbClr val="19315B"/>
              </a:solidFill>
            </a:endParaRPr>
          </a:p>
        </p:txBody>
      </p:sp>
      <p:pic>
        <p:nvPicPr>
          <p:cNvPr id="6" name="Picture 5"/>
          <p:cNvPicPr>
            <a:picLocks noChangeAspect="1"/>
          </p:cNvPicPr>
          <p:nvPr/>
        </p:nvPicPr>
        <p:blipFill>
          <a:blip r:embed="rId2" cstate="print"/>
          <a:srcRect l="7735" r="14365"/>
          <a:stretch>
            <a:fillRect/>
          </a:stretch>
        </p:blipFill>
        <p:spPr>
          <a:xfrm>
            <a:off x="469607" y="301895"/>
            <a:ext cx="1270074" cy="1080126"/>
          </a:xfrm>
          <a:prstGeom prst="rect">
            <a:avLst/>
          </a:prstGeom>
          <a:ln w="22225" cap="flat" cmpd="sng" algn="ctr">
            <a:solidFill>
              <a:srgbClr val="315871"/>
            </a:solidFill>
            <a:prstDash val="solid"/>
            <a:round/>
            <a:headEnd type="none" w="med" len="med"/>
            <a:tailEnd type="none" w="med" len="med"/>
          </a:ln>
        </p:spPr>
      </p:pic>
      <p:sp>
        <p:nvSpPr>
          <p:cNvPr id="8" name="TextBox 7"/>
          <p:cNvSpPr txBox="1"/>
          <p:nvPr/>
        </p:nvSpPr>
        <p:spPr>
          <a:xfrm>
            <a:off x="897147" y="2144892"/>
            <a:ext cx="4166172" cy="3693318"/>
          </a:xfrm>
          <a:prstGeom prst="rect">
            <a:avLst/>
          </a:prstGeom>
          <a:noFill/>
        </p:spPr>
        <p:txBody>
          <a:bodyPr wrap="square" rtlCol="0">
            <a:spAutoFit/>
          </a:bodyPr>
          <a:lstStyle/>
          <a:p>
            <a:pPr marL="457200" indent="-457200">
              <a:buFont typeface="Wingdings" pitchFamily="2" charset="2"/>
              <a:buChar char="§"/>
            </a:pPr>
            <a:r>
              <a:rPr lang="en-US" sz="2600" dirty="0" smtClean="0"/>
              <a:t>One of our new team members has four siblings, three brothers and one sister. Who is it? Or…</a:t>
            </a:r>
          </a:p>
          <a:p>
            <a:pPr marL="457200" indent="-457200">
              <a:buFont typeface="Wingdings" pitchFamily="2" charset="2"/>
              <a:buChar char="§"/>
            </a:pPr>
            <a:r>
              <a:rPr lang="en-US" sz="2600" dirty="0" smtClean="0"/>
              <a:t>One of our new team members has lived in 6 states and has visited 33. Who is it? </a:t>
            </a:r>
            <a:endParaRPr lang="en-US" sz="2600" dirty="0"/>
          </a:p>
        </p:txBody>
      </p:sp>
      <p:pic>
        <p:nvPicPr>
          <p:cNvPr id="11" name="Picture 10"/>
          <p:cNvPicPr>
            <a:picLocks noChangeAspect="1"/>
          </p:cNvPicPr>
          <p:nvPr/>
        </p:nvPicPr>
        <p:blipFill>
          <a:blip r:embed="rId3" cstate="print"/>
          <a:stretch>
            <a:fillRect/>
          </a:stretch>
        </p:blipFill>
        <p:spPr>
          <a:xfrm>
            <a:off x="5449078" y="1886229"/>
            <a:ext cx="3113031" cy="3933643"/>
          </a:xfrm>
          <a:prstGeom prst="rect">
            <a:avLst/>
          </a:prstGeom>
          <a:ln>
            <a:solidFill>
              <a:schemeClr val="bg1">
                <a:lumMod val="50000"/>
              </a:schemeClr>
            </a:solidFill>
          </a:ln>
        </p:spPr>
      </p:pic>
    </p:spTree>
    <p:extLst>
      <p:ext uri="{BB962C8B-B14F-4D97-AF65-F5344CB8AC3E}">
        <p14:creationId xmlns:mc="http://schemas.openxmlformats.org/markup-compatibility/2006" xmlns:mv="urn:schemas-microsoft-com:mac:vml" xmlns:p14="http://schemas.microsoft.com/office/powerpoint/2010/main" xmlns="" val="259794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30827"/>
            <a:ext cx="6371716" cy="597624"/>
          </a:xfrm>
          <a:prstGeom prst="rect">
            <a:avLst/>
          </a:prstGeom>
          <a:solidFill>
            <a:srgbClr val="31587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1846411" y="320675"/>
            <a:ext cx="7297590" cy="1096963"/>
          </a:xfrm>
        </p:spPr>
        <p:txBody>
          <a:bodyPr>
            <a:noAutofit/>
          </a:bodyPr>
          <a:lstStyle/>
          <a:p>
            <a:pPr>
              <a:lnSpc>
                <a:spcPct val="120000"/>
              </a:lnSpc>
            </a:pPr>
            <a:r>
              <a:rPr lang="en-CA" i="1" dirty="0" smtClean="0">
                <a:solidFill>
                  <a:schemeClr val="bg1"/>
                </a:solidFill>
              </a:rPr>
              <a:t>Getting to Know You</a:t>
            </a:r>
            <a:r>
              <a:rPr lang="en-CA" i="1" dirty="0" smtClean="0"/>
              <a:t> </a:t>
            </a:r>
            <a:r>
              <a:rPr lang="en-CA" dirty="0" smtClean="0"/>
              <a:t/>
            </a:r>
            <a:br>
              <a:rPr lang="en-CA" dirty="0" smtClean="0"/>
            </a:br>
            <a:r>
              <a:rPr lang="en-CA" b="1" dirty="0" smtClean="0">
                <a:solidFill>
                  <a:srgbClr val="19315B"/>
                </a:solidFill>
              </a:rPr>
              <a:t>The Supervisor</a:t>
            </a:r>
            <a:endParaRPr lang="en-CA" b="1" dirty="0">
              <a:solidFill>
                <a:srgbClr val="19315B"/>
              </a:solidFill>
            </a:endParaRPr>
          </a:p>
        </p:txBody>
      </p:sp>
      <p:pic>
        <p:nvPicPr>
          <p:cNvPr id="6" name="Picture 5"/>
          <p:cNvPicPr>
            <a:picLocks noChangeAspect="1"/>
          </p:cNvPicPr>
          <p:nvPr/>
        </p:nvPicPr>
        <p:blipFill>
          <a:blip r:embed="rId2" cstate="print"/>
          <a:srcRect l="7735" r="14365"/>
          <a:stretch>
            <a:fillRect/>
          </a:stretch>
        </p:blipFill>
        <p:spPr>
          <a:xfrm>
            <a:off x="469607" y="301895"/>
            <a:ext cx="1270074" cy="1080126"/>
          </a:xfrm>
          <a:prstGeom prst="rect">
            <a:avLst/>
          </a:prstGeom>
          <a:ln w="22225" cap="flat" cmpd="sng" algn="ctr">
            <a:solidFill>
              <a:srgbClr val="315871"/>
            </a:solidFill>
            <a:prstDash val="solid"/>
            <a:round/>
            <a:headEnd type="none" w="med" len="med"/>
            <a:tailEnd type="none" w="med" len="med"/>
          </a:ln>
        </p:spPr>
      </p:pic>
      <p:sp>
        <p:nvSpPr>
          <p:cNvPr id="8" name="TextBox 7"/>
          <p:cNvSpPr txBox="1"/>
          <p:nvPr/>
        </p:nvSpPr>
        <p:spPr>
          <a:xfrm>
            <a:off x="897147" y="2144892"/>
            <a:ext cx="4166172" cy="2893100"/>
          </a:xfrm>
          <a:prstGeom prst="rect">
            <a:avLst/>
          </a:prstGeom>
          <a:noFill/>
        </p:spPr>
        <p:txBody>
          <a:bodyPr wrap="square" rtlCol="0">
            <a:spAutoFit/>
          </a:bodyPr>
          <a:lstStyle/>
          <a:p>
            <a:pPr marL="457200" indent="-457200">
              <a:buFont typeface="Wingdings" pitchFamily="2" charset="2"/>
              <a:buChar char="§"/>
            </a:pPr>
            <a:r>
              <a:rPr lang="en-US" sz="2600" dirty="0" smtClean="0"/>
              <a:t>Deliver  copies of </a:t>
            </a:r>
            <a:r>
              <a:rPr lang="en-US" sz="2600" i="1" dirty="0" smtClean="0"/>
              <a:t>“Getting to Know You”</a:t>
            </a:r>
            <a:r>
              <a:rPr lang="en-US" sz="2600" dirty="0" smtClean="0"/>
              <a:t> forms to each new team member’s supervisor, prior to the Welcome Gathering Event in the afternoon </a:t>
            </a:r>
            <a:endParaRPr lang="en-US" sz="2600" dirty="0"/>
          </a:p>
        </p:txBody>
      </p:sp>
      <p:pic>
        <p:nvPicPr>
          <p:cNvPr id="11" name="Picture 10"/>
          <p:cNvPicPr>
            <a:picLocks noChangeAspect="1"/>
          </p:cNvPicPr>
          <p:nvPr/>
        </p:nvPicPr>
        <p:blipFill>
          <a:blip r:embed="rId3" cstate="print"/>
          <a:stretch>
            <a:fillRect/>
          </a:stretch>
        </p:blipFill>
        <p:spPr>
          <a:xfrm>
            <a:off x="5449078" y="1886229"/>
            <a:ext cx="3113031" cy="3933643"/>
          </a:xfrm>
          <a:prstGeom prst="rect">
            <a:avLst/>
          </a:prstGeom>
          <a:ln>
            <a:solidFill>
              <a:schemeClr val="bg1">
                <a:lumMod val="50000"/>
              </a:schemeClr>
            </a:solidFill>
          </a:ln>
        </p:spPr>
      </p:pic>
      <p:pic>
        <p:nvPicPr>
          <p:cNvPr id="9" name="Picture 12" descr="http://www.iclipart.com/dodl.php?linklokauth=LzA2Ni9tZWRpdW0vYmF0Y2hfMjYvYW5kcmVzcjE4MTI0LmpwZywxNDE4MjQ2MTg5LDk2LjUzLjUuODIsMCwwLExMXzAsLDA3OTljZmIwNGI0ZDYzOWVjNTUyYzg0ZWU3ZDcyMTlm/andresr18124.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3851611" y="4760232"/>
            <a:ext cx="1668724" cy="1059640"/>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 val="259794025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30827"/>
            <a:ext cx="6371716" cy="597624"/>
          </a:xfrm>
          <a:prstGeom prst="rect">
            <a:avLst/>
          </a:prstGeom>
          <a:solidFill>
            <a:srgbClr val="31587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1846411" y="320675"/>
            <a:ext cx="7297590" cy="1096963"/>
          </a:xfrm>
        </p:spPr>
        <p:txBody>
          <a:bodyPr>
            <a:noAutofit/>
          </a:bodyPr>
          <a:lstStyle/>
          <a:p>
            <a:pPr>
              <a:lnSpc>
                <a:spcPct val="120000"/>
              </a:lnSpc>
            </a:pPr>
            <a:r>
              <a:rPr lang="en-CA" i="1" dirty="0" smtClean="0">
                <a:solidFill>
                  <a:schemeClr val="bg1"/>
                </a:solidFill>
              </a:rPr>
              <a:t>Getting to Know You</a:t>
            </a:r>
            <a:r>
              <a:rPr lang="en-CA" i="1" dirty="0" smtClean="0"/>
              <a:t> </a:t>
            </a:r>
            <a:r>
              <a:rPr lang="en-CA" dirty="0" smtClean="0"/>
              <a:t/>
            </a:r>
            <a:br>
              <a:rPr lang="en-CA" dirty="0" smtClean="0"/>
            </a:br>
            <a:r>
              <a:rPr lang="en-CA" b="1" dirty="0" smtClean="0">
                <a:solidFill>
                  <a:srgbClr val="19315B"/>
                </a:solidFill>
              </a:rPr>
              <a:t>The Supervisor</a:t>
            </a:r>
            <a:endParaRPr lang="en-CA" b="1" dirty="0">
              <a:solidFill>
                <a:srgbClr val="19315B"/>
              </a:solidFill>
            </a:endParaRPr>
          </a:p>
        </p:txBody>
      </p:sp>
      <p:pic>
        <p:nvPicPr>
          <p:cNvPr id="6" name="Picture 5"/>
          <p:cNvPicPr>
            <a:picLocks noChangeAspect="1"/>
          </p:cNvPicPr>
          <p:nvPr/>
        </p:nvPicPr>
        <p:blipFill>
          <a:blip r:embed="rId2" cstate="print"/>
          <a:srcRect l="7735" r="14365"/>
          <a:stretch>
            <a:fillRect/>
          </a:stretch>
        </p:blipFill>
        <p:spPr>
          <a:xfrm>
            <a:off x="469607" y="301895"/>
            <a:ext cx="1270074" cy="1080126"/>
          </a:xfrm>
          <a:prstGeom prst="rect">
            <a:avLst/>
          </a:prstGeom>
          <a:ln w="22225" cap="flat" cmpd="sng" algn="ctr">
            <a:solidFill>
              <a:srgbClr val="315871"/>
            </a:solidFill>
            <a:prstDash val="solid"/>
            <a:round/>
            <a:headEnd type="none" w="med" len="med"/>
            <a:tailEnd type="none" w="med" len="med"/>
          </a:ln>
        </p:spPr>
      </p:pic>
      <p:sp>
        <p:nvSpPr>
          <p:cNvPr id="8" name="TextBox 7"/>
          <p:cNvSpPr txBox="1"/>
          <p:nvPr/>
        </p:nvSpPr>
        <p:spPr>
          <a:xfrm>
            <a:off x="897147" y="2144892"/>
            <a:ext cx="4166172" cy="3693318"/>
          </a:xfrm>
          <a:prstGeom prst="rect">
            <a:avLst/>
          </a:prstGeom>
          <a:noFill/>
        </p:spPr>
        <p:txBody>
          <a:bodyPr wrap="square" rtlCol="0">
            <a:spAutoFit/>
          </a:bodyPr>
          <a:lstStyle/>
          <a:p>
            <a:pPr marL="457200" indent="-457200">
              <a:buFont typeface="Wingdings" pitchFamily="2" charset="2"/>
              <a:buChar char="§"/>
            </a:pPr>
            <a:r>
              <a:rPr lang="en-US" sz="2600" dirty="0" smtClean="0"/>
              <a:t>Ask them to use the forms when introducing the new team member to their department or unit. </a:t>
            </a:r>
          </a:p>
          <a:p>
            <a:pPr marL="457200" indent="-457200">
              <a:buFont typeface="Wingdings" pitchFamily="2" charset="2"/>
              <a:buChar char="§"/>
            </a:pPr>
            <a:r>
              <a:rPr lang="en-US" sz="2600" dirty="0" smtClean="0"/>
              <a:t>Make sure the information is memorized, NOT read!</a:t>
            </a:r>
          </a:p>
          <a:p>
            <a:pPr marL="457200" indent="-457200"/>
            <a:r>
              <a:rPr lang="en-US" sz="2600" dirty="0" smtClean="0"/>
              <a:t> </a:t>
            </a:r>
            <a:endParaRPr lang="en-US" sz="2600" dirty="0"/>
          </a:p>
        </p:txBody>
      </p:sp>
      <p:pic>
        <p:nvPicPr>
          <p:cNvPr id="11" name="Picture 10"/>
          <p:cNvPicPr>
            <a:picLocks noChangeAspect="1"/>
          </p:cNvPicPr>
          <p:nvPr/>
        </p:nvPicPr>
        <p:blipFill>
          <a:blip r:embed="rId3" cstate="print"/>
          <a:stretch>
            <a:fillRect/>
          </a:stretch>
        </p:blipFill>
        <p:spPr>
          <a:xfrm>
            <a:off x="5449078" y="1886229"/>
            <a:ext cx="3113031" cy="3933643"/>
          </a:xfrm>
          <a:prstGeom prst="rect">
            <a:avLst/>
          </a:prstGeom>
          <a:ln>
            <a:solidFill>
              <a:schemeClr val="bg1">
                <a:lumMod val="50000"/>
              </a:schemeClr>
            </a:solidFill>
          </a:ln>
        </p:spPr>
      </p:pic>
    </p:spTree>
    <p:extLst>
      <p:ext uri="{BB962C8B-B14F-4D97-AF65-F5344CB8AC3E}">
        <p14:creationId xmlns:mc="http://schemas.openxmlformats.org/markup-compatibility/2006" xmlns:mv="urn:schemas-microsoft-com:mac:vml" xmlns:p14="http://schemas.microsoft.com/office/powerpoint/2010/main" xmlns="" val="259794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30827"/>
            <a:ext cx="6371716" cy="597624"/>
          </a:xfrm>
          <a:prstGeom prst="rect">
            <a:avLst/>
          </a:prstGeom>
          <a:solidFill>
            <a:srgbClr val="31587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1846411" y="320675"/>
            <a:ext cx="7297590" cy="1096963"/>
          </a:xfrm>
        </p:spPr>
        <p:txBody>
          <a:bodyPr>
            <a:noAutofit/>
          </a:bodyPr>
          <a:lstStyle/>
          <a:p>
            <a:pPr>
              <a:lnSpc>
                <a:spcPct val="120000"/>
              </a:lnSpc>
            </a:pPr>
            <a:r>
              <a:rPr lang="en-CA" i="1" dirty="0" smtClean="0">
                <a:solidFill>
                  <a:schemeClr val="bg1"/>
                </a:solidFill>
              </a:rPr>
              <a:t>Getting to Know You</a:t>
            </a:r>
            <a:r>
              <a:rPr lang="en-CA" i="1" dirty="0" smtClean="0"/>
              <a:t> </a:t>
            </a:r>
            <a:r>
              <a:rPr lang="en-CA" dirty="0" smtClean="0"/>
              <a:t/>
            </a:r>
            <a:br>
              <a:rPr lang="en-CA" dirty="0" smtClean="0"/>
            </a:br>
            <a:r>
              <a:rPr lang="en-CA" b="1" dirty="0" smtClean="0">
                <a:solidFill>
                  <a:srgbClr val="19315B"/>
                </a:solidFill>
              </a:rPr>
              <a:t>The Supervisor</a:t>
            </a:r>
            <a:endParaRPr lang="en-CA" b="1" dirty="0">
              <a:solidFill>
                <a:srgbClr val="19315B"/>
              </a:solidFill>
            </a:endParaRPr>
          </a:p>
        </p:txBody>
      </p:sp>
      <p:pic>
        <p:nvPicPr>
          <p:cNvPr id="6" name="Picture 5"/>
          <p:cNvPicPr>
            <a:picLocks noChangeAspect="1"/>
          </p:cNvPicPr>
          <p:nvPr/>
        </p:nvPicPr>
        <p:blipFill>
          <a:blip r:embed="rId2" cstate="print"/>
          <a:srcRect l="7735" r="14365"/>
          <a:stretch>
            <a:fillRect/>
          </a:stretch>
        </p:blipFill>
        <p:spPr>
          <a:xfrm>
            <a:off x="469607" y="301895"/>
            <a:ext cx="1270074" cy="1080126"/>
          </a:xfrm>
          <a:prstGeom prst="rect">
            <a:avLst/>
          </a:prstGeom>
          <a:ln w="22225" cap="flat" cmpd="sng" algn="ctr">
            <a:solidFill>
              <a:srgbClr val="315871"/>
            </a:solidFill>
            <a:prstDash val="solid"/>
            <a:round/>
            <a:headEnd type="none" w="med" len="med"/>
            <a:tailEnd type="none" w="med" len="med"/>
          </a:ln>
        </p:spPr>
      </p:pic>
      <p:sp>
        <p:nvSpPr>
          <p:cNvPr id="8" name="TextBox 7"/>
          <p:cNvSpPr txBox="1"/>
          <p:nvPr/>
        </p:nvSpPr>
        <p:spPr>
          <a:xfrm>
            <a:off x="897146" y="2144892"/>
            <a:ext cx="4396607" cy="3693318"/>
          </a:xfrm>
          <a:prstGeom prst="rect">
            <a:avLst/>
          </a:prstGeom>
          <a:noFill/>
        </p:spPr>
        <p:txBody>
          <a:bodyPr wrap="square" rtlCol="0">
            <a:spAutoFit/>
          </a:bodyPr>
          <a:lstStyle/>
          <a:p>
            <a:pPr marL="457200" indent="-457200">
              <a:buFont typeface="Wingdings" pitchFamily="2" charset="2"/>
              <a:buChar char="§"/>
            </a:pPr>
            <a:r>
              <a:rPr lang="en-US" sz="2000" b="1" i="1" dirty="0" smtClean="0">
                <a:solidFill>
                  <a:srgbClr val="19315B"/>
                </a:solidFill>
              </a:rPr>
              <a:t>Example:</a:t>
            </a:r>
            <a:r>
              <a:rPr lang="en-US" sz="2600" dirty="0" smtClean="0"/>
              <a:t> “Our newest team member is Tamara Smith. Tamara has three brothers, has lived all of her life in Michigan and the state she wishes she could visit most is Maine. She is also a fan of Godiva Chocolates!” </a:t>
            </a:r>
            <a:endParaRPr lang="en-US" sz="2600" dirty="0"/>
          </a:p>
        </p:txBody>
      </p:sp>
      <p:pic>
        <p:nvPicPr>
          <p:cNvPr id="11" name="Picture 10"/>
          <p:cNvPicPr>
            <a:picLocks noChangeAspect="1"/>
          </p:cNvPicPr>
          <p:nvPr/>
        </p:nvPicPr>
        <p:blipFill>
          <a:blip r:embed="rId3" cstate="print"/>
          <a:stretch>
            <a:fillRect/>
          </a:stretch>
        </p:blipFill>
        <p:spPr>
          <a:xfrm>
            <a:off x="5449078" y="1886229"/>
            <a:ext cx="3113031" cy="3933643"/>
          </a:xfrm>
          <a:prstGeom prst="rect">
            <a:avLst/>
          </a:prstGeom>
          <a:ln>
            <a:solidFill>
              <a:schemeClr val="bg1">
                <a:lumMod val="50000"/>
              </a:schemeClr>
            </a:solidFill>
          </a:ln>
        </p:spPr>
      </p:pic>
    </p:spTree>
    <p:extLst>
      <p:ext uri="{BB962C8B-B14F-4D97-AF65-F5344CB8AC3E}">
        <p14:creationId xmlns:mc="http://schemas.openxmlformats.org/markup-compatibility/2006" xmlns:mv="urn:schemas-microsoft-com:mac:vml" xmlns:p14="http://schemas.microsoft.com/office/powerpoint/2010/main" xmlns="" val="259794025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30827"/>
            <a:ext cx="6371716" cy="597624"/>
          </a:xfrm>
          <a:prstGeom prst="rect">
            <a:avLst/>
          </a:prstGeom>
          <a:solidFill>
            <a:srgbClr val="31587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1846411" y="320675"/>
            <a:ext cx="7297590" cy="1096963"/>
          </a:xfrm>
        </p:spPr>
        <p:txBody>
          <a:bodyPr>
            <a:noAutofit/>
          </a:bodyPr>
          <a:lstStyle/>
          <a:p>
            <a:pPr>
              <a:lnSpc>
                <a:spcPct val="120000"/>
              </a:lnSpc>
            </a:pPr>
            <a:r>
              <a:rPr lang="en-CA" i="1" dirty="0" smtClean="0">
                <a:solidFill>
                  <a:schemeClr val="bg1"/>
                </a:solidFill>
              </a:rPr>
              <a:t>Getting to Know You</a:t>
            </a:r>
            <a:r>
              <a:rPr lang="en-CA" i="1" dirty="0" smtClean="0"/>
              <a:t> </a:t>
            </a:r>
            <a:r>
              <a:rPr lang="en-CA" dirty="0" smtClean="0"/>
              <a:t/>
            </a:r>
            <a:br>
              <a:rPr lang="en-CA" dirty="0" smtClean="0"/>
            </a:br>
            <a:r>
              <a:rPr lang="en-CA" b="1" dirty="0" smtClean="0">
                <a:solidFill>
                  <a:srgbClr val="19315B"/>
                </a:solidFill>
              </a:rPr>
              <a:t>The Supervisor</a:t>
            </a:r>
            <a:endParaRPr lang="en-CA" b="1" dirty="0">
              <a:solidFill>
                <a:srgbClr val="19315B"/>
              </a:solidFill>
            </a:endParaRPr>
          </a:p>
        </p:txBody>
      </p:sp>
      <p:pic>
        <p:nvPicPr>
          <p:cNvPr id="6" name="Picture 5"/>
          <p:cNvPicPr>
            <a:picLocks noChangeAspect="1"/>
          </p:cNvPicPr>
          <p:nvPr/>
        </p:nvPicPr>
        <p:blipFill>
          <a:blip r:embed="rId2" cstate="print"/>
          <a:srcRect l="7735" r="14365"/>
          <a:stretch>
            <a:fillRect/>
          </a:stretch>
        </p:blipFill>
        <p:spPr>
          <a:xfrm>
            <a:off x="469607" y="301895"/>
            <a:ext cx="1270074" cy="1080126"/>
          </a:xfrm>
          <a:prstGeom prst="rect">
            <a:avLst/>
          </a:prstGeom>
          <a:ln w="22225" cap="flat" cmpd="sng" algn="ctr">
            <a:solidFill>
              <a:srgbClr val="315871"/>
            </a:solidFill>
            <a:prstDash val="solid"/>
            <a:round/>
            <a:headEnd type="none" w="med" len="med"/>
            <a:tailEnd type="none" w="med" len="med"/>
          </a:ln>
        </p:spPr>
      </p:pic>
      <p:sp>
        <p:nvSpPr>
          <p:cNvPr id="8" name="TextBox 7"/>
          <p:cNvSpPr txBox="1"/>
          <p:nvPr/>
        </p:nvSpPr>
        <p:spPr>
          <a:xfrm>
            <a:off x="897146" y="2144892"/>
            <a:ext cx="4396607" cy="3693318"/>
          </a:xfrm>
          <a:prstGeom prst="rect">
            <a:avLst/>
          </a:prstGeom>
          <a:noFill/>
        </p:spPr>
        <p:txBody>
          <a:bodyPr wrap="square" rtlCol="0">
            <a:spAutoFit/>
          </a:bodyPr>
          <a:lstStyle/>
          <a:p>
            <a:pPr marL="457200" indent="-457200">
              <a:buFont typeface="Wingdings" pitchFamily="2" charset="2"/>
              <a:buChar char="§"/>
            </a:pPr>
            <a:r>
              <a:rPr lang="en-US" sz="2600" dirty="0" smtClean="0"/>
              <a:t>Supervisors can also use the information as conversation starters to overcome awkward silences. </a:t>
            </a:r>
            <a:r>
              <a:rPr lang="en-US" sz="2000" b="1" i="1" dirty="0" smtClean="0">
                <a:solidFill>
                  <a:srgbClr val="19315B"/>
                </a:solidFill>
              </a:rPr>
              <a:t>For example: </a:t>
            </a:r>
            <a:br>
              <a:rPr lang="en-US" sz="2000" b="1" i="1" dirty="0" smtClean="0">
                <a:solidFill>
                  <a:srgbClr val="19315B"/>
                </a:solidFill>
              </a:rPr>
            </a:br>
            <a:r>
              <a:rPr lang="en-US" sz="2600" i="1" dirty="0" smtClean="0"/>
              <a:t>“I see you like Kevin Costner movies. </a:t>
            </a:r>
            <a:br>
              <a:rPr lang="en-US" sz="2600" i="1" dirty="0" smtClean="0"/>
            </a:br>
            <a:r>
              <a:rPr lang="en-US" sz="2600" i="1" dirty="0" smtClean="0"/>
              <a:t>What did you think of ‘</a:t>
            </a:r>
            <a:r>
              <a:rPr lang="en-US" sz="2600" i="1" dirty="0" err="1" smtClean="0"/>
              <a:t>Waterworld</a:t>
            </a:r>
            <a:r>
              <a:rPr lang="en-US" sz="2600" i="1" dirty="0" smtClean="0"/>
              <a:t>’?”</a:t>
            </a:r>
          </a:p>
        </p:txBody>
      </p:sp>
      <p:pic>
        <p:nvPicPr>
          <p:cNvPr id="11" name="Picture 10"/>
          <p:cNvPicPr>
            <a:picLocks noChangeAspect="1"/>
          </p:cNvPicPr>
          <p:nvPr/>
        </p:nvPicPr>
        <p:blipFill>
          <a:blip r:embed="rId3" cstate="print"/>
          <a:stretch>
            <a:fillRect/>
          </a:stretch>
        </p:blipFill>
        <p:spPr>
          <a:xfrm>
            <a:off x="5449078" y="1886229"/>
            <a:ext cx="3113031" cy="3933643"/>
          </a:xfrm>
          <a:prstGeom prst="rect">
            <a:avLst/>
          </a:prstGeom>
          <a:ln>
            <a:solidFill>
              <a:schemeClr val="bg1">
                <a:lumMod val="50000"/>
              </a:schemeClr>
            </a:solidFill>
          </a:ln>
        </p:spPr>
      </p:pic>
    </p:spTree>
    <p:extLst>
      <p:ext uri="{BB962C8B-B14F-4D97-AF65-F5344CB8AC3E}">
        <p14:creationId xmlns:mc="http://schemas.openxmlformats.org/markup-compatibility/2006" xmlns:mv="urn:schemas-microsoft-com:mac:vml" xmlns:p14="http://schemas.microsoft.com/office/powerpoint/2010/main" xmlns="" val="2597940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a:t>
            </a:r>
            <a:endParaRPr lang="en-US" dirty="0"/>
          </a:p>
        </p:txBody>
      </p:sp>
      <p:sp>
        <p:nvSpPr>
          <p:cNvPr id="3" name="Content Placeholder 2"/>
          <p:cNvSpPr>
            <a:spLocks noGrp="1"/>
          </p:cNvSpPr>
          <p:nvPr>
            <p:ph idx="1"/>
          </p:nvPr>
        </p:nvSpPr>
        <p:spPr/>
        <p:txBody>
          <a:bodyPr/>
          <a:lstStyle/>
          <a:p>
            <a:r>
              <a:rPr lang="en-US" dirty="0" smtClean="0"/>
              <a:t>Part 1: Turnover</a:t>
            </a:r>
          </a:p>
          <a:p>
            <a:pPr lvl="1"/>
            <a:r>
              <a:rPr lang="en-US" dirty="0" smtClean="0"/>
              <a:t>Cost</a:t>
            </a:r>
          </a:p>
          <a:p>
            <a:pPr lvl="1"/>
            <a:r>
              <a:rPr lang="en-US" dirty="0" smtClean="0"/>
              <a:t>Rates of turnover</a:t>
            </a:r>
          </a:p>
          <a:p>
            <a:pPr lvl="1"/>
            <a:r>
              <a:rPr lang="en-US" dirty="0" smtClean="0"/>
              <a:t>What is possible? </a:t>
            </a:r>
          </a:p>
          <a:p>
            <a:r>
              <a:rPr lang="en-US" dirty="0" smtClean="0"/>
              <a:t>Part 2: Pre – hire preparation </a:t>
            </a:r>
          </a:p>
          <a:p>
            <a:pPr lvl="1"/>
            <a:r>
              <a:rPr lang="en-US" dirty="0" smtClean="0"/>
              <a:t>Behavioral Interviewing</a:t>
            </a:r>
          </a:p>
          <a:p>
            <a:pPr lvl="1"/>
            <a:r>
              <a:rPr lang="en-US" dirty="0" smtClean="0"/>
              <a:t>Peer Interviewing </a:t>
            </a:r>
          </a:p>
          <a:p>
            <a:pPr lvl="1"/>
            <a:r>
              <a:rPr lang="en-US" dirty="0" smtClean="0"/>
              <a:t>Peer Tour</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30827"/>
            <a:ext cx="6371716" cy="597624"/>
          </a:xfrm>
          <a:prstGeom prst="rect">
            <a:avLst/>
          </a:prstGeom>
          <a:solidFill>
            <a:srgbClr val="31587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1846411" y="320675"/>
            <a:ext cx="7297590" cy="1096963"/>
          </a:xfrm>
        </p:spPr>
        <p:txBody>
          <a:bodyPr>
            <a:noAutofit/>
          </a:bodyPr>
          <a:lstStyle/>
          <a:p>
            <a:pPr>
              <a:lnSpc>
                <a:spcPct val="120000"/>
              </a:lnSpc>
            </a:pPr>
            <a:r>
              <a:rPr lang="en-CA" i="1" dirty="0" smtClean="0">
                <a:solidFill>
                  <a:schemeClr val="bg1"/>
                </a:solidFill>
              </a:rPr>
              <a:t>Getting to Know You</a:t>
            </a:r>
            <a:r>
              <a:rPr lang="en-CA" i="1" dirty="0" smtClean="0"/>
              <a:t> </a:t>
            </a:r>
            <a:r>
              <a:rPr lang="en-CA" dirty="0" smtClean="0"/>
              <a:t/>
            </a:r>
            <a:br>
              <a:rPr lang="en-CA" dirty="0" smtClean="0"/>
            </a:br>
            <a:r>
              <a:rPr lang="en-CA" b="1" dirty="0" smtClean="0">
                <a:solidFill>
                  <a:srgbClr val="19315B"/>
                </a:solidFill>
              </a:rPr>
              <a:t>The Mentor</a:t>
            </a:r>
            <a:endParaRPr lang="en-CA" b="1" dirty="0">
              <a:solidFill>
                <a:srgbClr val="19315B"/>
              </a:solidFill>
            </a:endParaRPr>
          </a:p>
        </p:txBody>
      </p:sp>
      <p:pic>
        <p:nvPicPr>
          <p:cNvPr id="6" name="Picture 5"/>
          <p:cNvPicPr>
            <a:picLocks noChangeAspect="1"/>
          </p:cNvPicPr>
          <p:nvPr/>
        </p:nvPicPr>
        <p:blipFill>
          <a:blip r:embed="rId2" cstate="print"/>
          <a:srcRect l="7735" r="14365"/>
          <a:stretch>
            <a:fillRect/>
          </a:stretch>
        </p:blipFill>
        <p:spPr>
          <a:xfrm>
            <a:off x="469607" y="301895"/>
            <a:ext cx="1270074" cy="1080126"/>
          </a:xfrm>
          <a:prstGeom prst="rect">
            <a:avLst/>
          </a:prstGeom>
          <a:ln w="22225" cap="flat" cmpd="sng" algn="ctr">
            <a:solidFill>
              <a:srgbClr val="315871"/>
            </a:solidFill>
            <a:prstDash val="solid"/>
            <a:round/>
            <a:headEnd type="none" w="med" len="med"/>
            <a:tailEnd type="none" w="med" len="med"/>
          </a:ln>
        </p:spPr>
      </p:pic>
      <p:sp>
        <p:nvSpPr>
          <p:cNvPr id="8" name="TextBox 7"/>
          <p:cNvSpPr txBox="1"/>
          <p:nvPr/>
        </p:nvSpPr>
        <p:spPr>
          <a:xfrm>
            <a:off x="897147" y="2144892"/>
            <a:ext cx="4407280" cy="3693318"/>
          </a:xfrm>
          <a:prstGeom prst="rect">
            <a:avLst/>
          </a:prstGeom>
          <a:noFill/>
        </p:spPr>
        <p:txBody>
          <a:bodyPr wrap="square" rtlCol="0">
            <a:spAutoFit/>
          </a:bodyPr>
          <a:lstStyle/>
          <a:p>
            <a:pPr marL="457200" indent="-457200">
              <a:buFont typeface="Wingdings" pitchFamily="2" charset="2"/>
              <a:buChar char="§"/>
            </a:pPr>
            <a:r>
              <a:rPr lang="en-US" sz="2600" dirty="0" smtClean="0"/>
              <a:t>Deliver  copies of </a:t>
            </a:r>
            <a:r>
              <a:rPr lang="en-US" sz="2600" i="1" dirty="0" smtClean="0"/>
              <a:t>“Getting to Know You”</a:t>
            </a:r>
            <a:r>
              <a:rPr lang="en-US" sz="2600" dirty="0" smtClean="0"/>
              <a:t> forms to each new team member’s assigned Mentor, upon introduction at orientation, or at first opportunity </a:t>
            </a:r>
            <a:br>
              <a:rPr lang="en-US" sz="2600" dirty="0" smtClean="0"/>
            </a:br>
            <a:r>
              <a:rPr lang="en-US" sz="2600" dirty="0" smtClean="0"/>
              <a:t>after </a:t>
            </a:r>
            <a:br>
              <a:rPr lang="en-US" sz="2600" dirty="0" smtClean="0"/>
            </a:br>
            <a:r>
              <a:rPr lang="en-US" sz="2600" dirty="0" smtClean="0"/>
              <a:t>assignment</a:t>
            </a:r>
          </a:p>
        </p:txBody>
      </p:sp>
      <p:pic>
        <p:nvPicPr>
          <p:cNvPr id="11" name="Picture 10"/>
          <p:cNvPicPr>
            <a:picLocks noChangeAspect="1"/>
          </p:cNvPicPr>
          <p:nvPr/>
        </p:nvPicPr>
        <p:blipFill>
          <a:blip r:embed="rId3" cstate="print"/>
          <a:stretch>
            <a:fillRect/>
          </a:stretch>
        </p:blipFill>
        <p:spPr>
          <a:xfrm>
            <a:off x="5449078" y="1886229"/>
            <a:ext cx="3113031" cy="3933643"/>
          </a:xfrm>
          <a:prstGeom prst="rect">
            <a:avLst/>
          </a:prstGeom>
          <a:ln>
            <a:solidFill>
              <a:schemeClr val="bg1">
                <a:lumMod val="50000"/>
              </a:schemeClr>
            </a:solidFill>
          </a:ln>
        </p:spPr>
      </p:pic>
      <p:pic>
        <p:nvPicPr>
          <p:cNvPr id="12" name="Picture 14" descr="http://www.iclipart.com/dodl.php?linklokauth=LzA2Ni9tZWRpdW0vYmF0Y2hfNDIvMDY2XzM0NjMxLmpwZywxNDE4MjQ2MzYzLDk2LjUzLjUuODIsMCwwLExMXzAsLDBjY2MyMjM4YmEyNGEyNTc5ZWU4MzVhMTlhMzNlNWJj/066_34631.jpg"/>
          <p:cNvPicPr>
            <a:picLocks noChangeAspect="1" noChangeArrowheads="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3789148" y="4660738"/>
            <a:ext cx="1475038" cy="1159134"/>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 val="259794025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30827"/>
            <a:ext cx="6371716" cy="597624"/>
          </a:xfrm>
          <a:prstGeom prst="rect">
            <a:avLst/>
          </a:prstGeom>
          <a:solidFill>
            <a:srgbClr val="31587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1846411" y="320675"/>
            <a:ext cx="7297590" cy="1096963"/>
          </a:xfrm>
        </p:spPr>
        <p:txBody>
          <a:bodyPr>
            <a:noAutofit/>
          </a:bodyPr>
          <a:lstStyle/>
          <a:p>
            <a:pPr>
              <a:lnSpc>
                <a:spcPct val="120000"/>
              </a:lnSpc>
            </a:pPr>
            <a:r>
              <a:rPr lang="en-CA" i="1" dirty="0" smtClean="0">
                <a:solidFill>
                  <a:schemeClr val="bg1"/>
                </a:solidFill>
              </a:rPr>
              <a:t>Getting to Know You</a:t>
            </a:r>
            <a:r>
              <a:rPr lang="en-CA" i="1" dirty="0" smtClean="0"/>
              <a:t> </a:t>
            </a:r>
            <a:r>
              <a:rPr lang="en-CA" dirty="0" smtClean="0"/>
              <a:t/>
            </a:r>
            <a:br>
              <a:rPr lang="en-CA" dirty="0" smtClean="0"/>
            </a:br>
            <a:r>
              <a:rPr lang="en-CA" b="1" dirty="0" smtClean="0">
                <a:solidFill>
                  <a:srgbClr val="19315B"/>
                </a:solidFill>
              </a:rPr>
              <a:t>The Mentor</a:t>
            </a:r>
            <a:endParaRPr lang="en-CA" b="1" dirty="0">
              <a:solidFill>
                <a:srgbClr val="19315B"/>
              </a:solidFill>
            </a:endParaRPr>
          </a:p>
        </p:txBody>
      </p:sp>
      <p:pic>
        <p:nvPicPr>
          <p:cNvPr id="6" name="Picture 5"/>
          <p:cNvPicPr>
            <a:picLocks noChangeAspect="1"/>
          </p:cNvPicPr>
          <p:nvPr/>
        </p:nvPicPr>
        <p:blipFill>
          <a:blip r:embed="rId2" cstate="print"/>
          <a:srcRect l="7735" r="14365"/>
          <a:stretch>
            <a:fillRect/>
          </a:stretch>
        </p:blipFill>
        <p:spPr>
          <a:xfrm>
            <a:off x="469607" y="301895"/>
            <a:ext cx="1270074" cy="1080126"/>
          </a:xfrm>
          <a:prstGeom prst="rect">
            <a:avLst/>
          </a:prstGeom>
          <a:ln w="22225" cap="flat" cmpd="sng" algn="ctr">
            <a:solidFill>
              <a:srgbClr val="315871"/>
            </a:solidFill>
            <a:prstDash val="solid"/>
            <a:round/>
            <a:headEnd type="none" w="med" len="med"/>
            <a:tailEnd type="none" w="med" len="med"/>
          </a:ln>
        </p:spPr>
      </p:pic>
      <p:sp>
        <p:nvSpPr>
          <p:cNvPr id="8" name="TextBox 7"/>
          <p:cNvSpPr txBox="1"/>
          <p:nvPr/>
        </p:nvSpPr>
        <p:spPr>
          <a:xfrm>
            <a:off x="897147" y="2144892"/>
            <a:ext cx="4407280" cy="2893100"/>
          </a:xfrm>
          <a:prstGeom prst="rect">
            <a:avLst/>
          </a:prstGeom>
          <a:noFill/>
        </p:spPr>
        <p:txBody>
          <a:bodyPr wrap="square" rtlCol="0">
            <a:spAutoFit/>
          </a:bodyPr>
          <a:lstStyle/>
          <a:p>
            <a:pPr marL="457200" indent="-457200">
              <a:buFont typeface="Wingdings" pitchFamily="2" charset="2"/>
              <a:buChar char="§"/>
            </a:pPr>
            <a:r>
              <a:rPr lang="en-US" sz="2600" dirty="0" smtClean="0"/>
              <a:t>If Mentors are part of the introduction in orientation, include their </a:t>
            </a:r>
            <a:r>
              <a:rPr lang="en-US" sz="2600" i="1" dirty="0" smtClean="0"/>
              <a:t>“Getting to Know You”</a:t>
            </a:r>
            <a:r>
              <a:rPr lang="en-US" sz="2600" dirty="0" smtClean="0"/>
              <a:t> forms with the new team members and use with the ice breaker!</a:t>
            </a:r>
          </a:p>
        </p:txBody>
      </p:sp>
      <p:pic>
        <p:nvPicPr>
          <p:cNvPr id="11" name="Picture 10"/>
          <p:cNvPicPr>
            <a:picLocks noChangeAspect="1"/>
          </p:cNvPicPr>
          <p:nvPr/>
        </p:nvPicPr>
        <p:blipFill>
          <a:blip r:embed="rId3" cstate="print"/>
          <a:stretch>
            <a:fillRect/>
          </a:stretch>
        </p:blipFill>
        <p:spPr>
          <a:xfrm>
            <a:off x="5449078" y="1886229"/>
            <a:ext cx="3113031" cy="3933643"/>
          </a:xfrm>
          <a:prstGeom prst="rect">
            <a:avLst/>
          </a:prstGeom>
          <a:ln>
            <a:solidFill>
              <a:schemeClr val="bg1">
                <a:lumMod val="50000"/>
              </a:schemeClr>
            </a:solidFill>
          </a:ln>
        </p:spPr>
      </p:pic>
    </p:spTree>
    <p:extLst>
      <p:ext uri="{BB962C8B-B14F-4D97-AF65-F5344CB8AC3E}">
        <p14:creationId xmlns:mc="http://schemas.openxmlformats.org/markup-compatibility/2006" xmlns:mv="urn:schemas-microsoft-com:mac:vml" xmlns:p14="http://schemas.microsoft.com/office/powerpoint/2010/main" xmlns="" val="259794025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30827"/>
            <a:ext cx="6371716" cy="597624"/>
          </a:xfrm>
          <a:prstGeom prst="rect">
            <a:avLst/>
          </a:prstGeom>
          <a:solidFill>
            <a:srgbClr val="31587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1846411" y="320675"/>
            <a:ext cx="7297590" cy="1096963"/>
          </a:xfrm>
        </p:spPr>
        <p:txBody>
          <a:bodyPr>
            <a:noAutofit/>
          </a:bodyPr>
          <a:lstStyle/>
          <a:p>
            <a:pPr>
              <a:lnSpc>
                <a:spcPct val="120000"/>
              </a:lnSpc>
            </a:pPr>
            <a:r>
              <a:rPr lang="en-CA" i="1" dirty="0" smtClean="0">
                <a:solidFill>
                  <a:schemeClr val="bg1"/>
                </a:solidFill>
              </a:rPr>
              <a:t>Getting to Know You</a:t>
            </a:r>
            <a:r>
              <a:rPr lang="en-CA" i="1" dirty="0" smtClean="0"/>
              <a:t> </a:t>
            </a:r>
            <a:r>
              <a:rPr lang="en-CA" dirty="0" smtClean="0"/>
              <a:t/>
            </a:r>
            <a:br>
              <a:rPr lang="en-CA" dirty="0" smtClean="0"/>
            </a:br>
            <a:r>
              <a:rPr lang="en-CA" b="1" dirty="0" smtClean="0">
                <a:solidFill>
                  <a:srgbClr val="19315B"/>
                </a:solidFill>
              </a:rPr>
              <a:t>The Mentor</a:t>
            </a:r>
            <a:endParaRPr lang="en-CA" b="1" dirty="0">
              <a:solidFill>
                <a:srgbClr val="19315B"/>
              </a:solidFill>
            </a:endParaRPr>
          </a:p>
        </p:txBody>
      </p:sp>
      <p:pic>
        <p:nvPicPr>
          <p:cNvPr id="6" name="Picture 5"/>
          <p:cNvPicPr>
            <a:picLocks noChangeAspect="1"/>
          </p:cNvPicPr>
          <p:nvPr/>
        </p:nvPicPr>
        <p:blipFill>
          <a:blip r:embed="rId2" cstate="print"/>
          <a:srcRect l="7735" r="14365"/>
          <a:stretch>
            <a:fillRect/>
          </a:stretch>
        </p:blipFill>
        <p:spPr>
          <a:xfrm>
            <a:off x="469607" y="301895"/>
            <a:ext cx="1270074" cy="1080126"/>
          </a:xfrm>
          <a:prstGeom prst="rect">
            <a:avLst/>
          </a:prstGeom>
          <a:ln w="22225" cap="flat" cmpd="sng" algn="ctr">
            <a:solidFill>
              <a:srgbClr val="315871"/>
            </a:solidFill>
            <a:prstDash val="solid"/>
            <a:round/>
            <a:headEnd type="none" w="med" len="med"/>
            <a:tailEnd type="none" w="med" len="med"/>
          </a:ln>
        </p:spPr>
      </p:pic>
      <p:sp>
        <p:nvSpPr>
          <p:cNvPr id="8" name="TextBox 7"/>
          <p:cNvSpPr txBox="1"/>
          <p:nvPr/>
        </p:nvSpPr>
        <p:spPr>
          <a:xfrm>
            <a:off x="897147" y="2144892"/>
            <a:ext cx="4407280" cy="3406061"/>
          </a:xfrm>
          <a:prstGeom prst="rect">
            <a:avLst/>
          </a:prstGeom>
          <a:noFill/>
        </p:spPr>
        <p:txBody>
          <a:bodyPr wrap="square" rtlCol="0">
            <a:spAutoFit/>
          </a:bodyPr>
          <a:lstStyle/>
          <a:p>
            <a:pPr marL="457200" indent="-457200">
              <a:spcBef>
                <a:spcPts val="1000"/>
              </a:spcBef>
              <a:buFont typeface="Wingdings" pitchFamily="2" charset="2"/>
              <a:buChar char="§"/>
            </a:pPr>
            <a:r>
              <a:rPr lang="en-US" sz="2600" dirty="0" smtClean="0"/>
              <a:t>Orientation</a:t>
            </a:r>
          </a:p>
          <a:p>
            <a:pPr marL="457200" indent="-457200">
              <a:spcBef>
                <a:spcPts val="1000"/>
              </a:spcBef>
              <a:buFont typeface="Wingdings" pitchFamily="2" charset="2"/>
              <a:buChar char="§"/>
            </a:pPr>
            <a:r>
              <a:rPr lang="en-US" sz="2600" dirty="0" smtClean="0"/>
              <a:t>The ‘Welcome Event’</a:t>
            </a:r>
          </a:p>
          <a:p>
            <a:pPr marL="457200" indent="-457200">
              <a:spcBef>
                <a:spcPts val="1000"/>
              </a:spcBef>
              <a:buFont typeface="Wingdings" pitchFamily="2" charset="2"/>
              <a:buChar char="§"/>
            </a:pPr>
            <a:r>
              <a:rPr lang="en-US" sz="2600" dirty="0" smtClean="0"/>
              <a:t>When scheduled together</a:t>
            </a:r>
          </a:p>
          <a:p>
            <a:pPr marL="457200" indent="-457200">
              <a:spcBef>
                <a:spcPts val="1000"/>
              </a:spcBef>
              <a:buFont typeface="Wingdings" pitchFamily="2" charset="2"/>
              <a:buChar char="§"/>
            </a:pPr>
            <a:r>
              <a:rPr lang="en-US" sz="2600" dirty="0" smtClean="0"/>
              <a:t>When introducing to other team members</a:t>
            </a:r>
          </a:p>
          <a:p>
            <a:pPr marL="457200" indent="-457200">
              <a:spcBef>
                <a:spcPts val="1000"/>
              </a:spcBef>
              <a:buFont typeface="Wingdings" pitchFamily="2" charset="2"/>
              <a:buChar char="§"/>
            </a:pPr>
            <a:r>
              <a:rPr lang="en-US" sz="2600" dirty="0" smtClean="0"/>
              <a:t>When having lunch together</a:t>
            </a:r>
          </a:p>
        </p:txBody>
      </p:sp>
      <p:pic>
        <p:nvPicPr>
          <p:cNvPr id="11" name="Picture 10"/>
          <p:cNvPicPr>
            <a:picLocks noChangeAspect="1"/>
          </p:cNvPicPr>
          <p:nvPr/>
        </p:nvPicPr>
        <p:blipFill>
          <a:blip r:embed="rId3" cstate="print"/>
          <a:stretch>
            <a:fillRect/>
          </a:stretch>
        </p:blipFill>
        <p:spPr>
          <a:xfrm>
            <a:off x="5449078" y="1886229"/>
            <a:ext cx="3113031" cy="3933643"/>
          </a:xfrm>
          <a:prstGeom prst="rect">
            <a:avLst/>
          </a:prstGeom>
          <a:ln>
            <a:solidFill>
              <a:schemeClr val="bg1">
                <a:lumMod val="50000"/>
              </a:schemeClr>
            </a:solidFill>
          </a:ln>
        </p:spPr>
      </p:pic>
    </p:spTree>
    <p:extLst>
      <p:ext uri="{BB962C8B-B14F-4D97-AF65-F5344CB8AC3E}">
        <p14:creationId xmlns:mc="http://schemas.openxmlformats.org/markup-compatibility/2006" xmlns:mv="urn:schemas-microsoft-com:mac:vml" xmlns:p14="http://schemas.microsoft.com/office/powerpoint/2010/main" xmlns="" val="259794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30827"/>
            <a:ext cx="6371716" cy="597624"/>
          </a:xfrm>
          <a:prstGeom prst="rect">
            <a:avLst/>
          </a:prstGeom>
          <a:solidFill>
            <a:srgbClr val="31587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1846411" y="320675"/>
            <a:ext cx="7297590" cy="1096963"/>
          </a:xfrm>
        </p:spPr>
        <p:txBody>
          <a:bodyPr>
            <a:noAutofit/>
          </a:bodyPr>
          <a:lstStyle/>
          <a:p>
            <a:pPr>
              <a:lnSpc>
                <a:spcPct val="120000"/>
              </a:lnSpc>
            </a:pPr>
            <a:r>
              <a:rPr lang="en-CA" i="1" dirty="0" smtClean="0">
                <a:solidFill>
                  <a:schemeClr val="bg1"/>
                </a:solidFill>
              </a:rPr>
              <a:t>Getting to Know You</a:t>
            </a:r>
            <a:r>
              <a:rPr lang="en-CA" i="1" dirty="0" smtClean="0"/>
              <a:t> </a:t>
            </a:r>
            <a:r>
              <a:rPr lang="en-CA" dirty="0" smtClean="0"/>
              <a:t/>
            </a:r>
            <a:br>
              <a:rPr lang="en-CA" dirty="0" smtClean="0"/>
            </a:br>
            <a:r>
              <a:rPr lang="en-CA" b="1" dirty="0" smtClean="0">
                <a:solidFill>
                  <a:srgbClr val="19315B"/>
                </a:solidFill>
              </a:rPr>
              <a:t>Awards and Recognition</a:t>
            </a:r>
            <a:endParaRPr lang="en-CA" b="1" dirty="0">
              <a:solidFill>
                <a:srgbClr val="19315B"/>
              </a:solidFill>
            </a:endParaRPr>
          </a:p>
        </p:txBody>
      </p:sp>
      <p:pic>
        <p:nvPicPr>
          <p:cNvPr id="6" name="Picture 5"/>
          <p:cNvPicPr>
            <a:picLocks noChangeAspect="1"/>
          </p:cNvPicPr>
          <p:nvPr/>
        </p:nvPicPr>
        <p:blipFill>
          <a:blip r:embed="rId2" cstate="print"/>
          <a:srcRect l="7735" r="14365"/>
          <a:stretch>
            <a:fillRect/>
          </a:stretch>
        </p:blipFill>
        <p:spPr>
          <a:xfrm>
            <a:off x="469607" y="301895"/>
            <a:ext cx="1270074" cy="1080126"/>
          </a:xfrm>
          <a:prstGeom prst="rect">
            <a:avLst/>
          </a:prstGeom>
          <a:ln w="22225" cap="flat" cmpd="sng" algn="ctr">
            <a:solidFill>
              <a:srgbClr val="315871"/>
            </a:solidFill>
            <a:prstDash val="solid"/>
            <a:round/>
            <a:headEnd type="none" w="med" len="med"/>
            <a:tailEnd type="none" w="med" len="med"/>
          </a:ln>
        </p:spPr>
      </p:pic>
      <p:sp>
        <p:nvSpPr>
          <p:cNvPr id="8" name="TextBox 7"/>
          <p:cNvSpPr txBox="1"/>
          <p:nvPr/>
        </p:nvSpPr>
        <p:spPr>
          <a:xfrm>
            <a:off x="897147" y="2144892"/>
            <a:ext cx="4407280" cy="2092881"/>
          </a:xfrm>
          <a:prstGeom prst="rect">
            <a:avLst/>
          </a:prstGeom>
          <a:noFill/>
        </p:spPr>
        <p:txBody>
          <a:bodyPr wrap="square" rtlCol="0">
            <a:spAutoFit/>
          </a:bodyPr>
          <a:lstStyle/>
          <a:p>
            <a:pPr marL="457200" indent="-457200">
              <a:buFont typeface="Wingdings" pitchFamily="2" charset="2"/>
              <a:buChar char="§"/>
            </a:pPr>
            <a:r>
              <a:rPr lang="en-US" sz="2600" dirty="0" smtClean="0"/>
              <a:t>The</a:t>
            </a:r>
            <a:r>
              <a:rPr lang="en-US" sz="2600" i="1" dirty="0" smtClean="0"/>
              <a:t> “Getting to Know You”</a:t>
            </a:r>
            <a:r>
              <a:rPr lang="en-US" sz="2600" dirty="0" smtClean="0"/>
              <a:t> form contains GREAT ideas for individualized awards or gifts! </a:t>
            </a:r>
          </a:p>
        </p:txBody>
      </p:sp>
      <p:pic>
        <p:nvPicPr>
          <p:cNvPr id="11" name="Picture 10"/>
          <p:cNvPicPr>
            <a:picLocks noChangeAspect="1"/>
          </p:cNvPicPr>
          <p:nvPr/>
        </p:nvPicPr>
        <p:blipFill>
          <a:blip r:embed="rId3" cstate="print"/>
          <a:stretch>
            <a:fillRect/>
          </a:stretch>
        </p:blipFill>
        <p:spPr>
          <a:xfrm>
            <a:off x="5449078" y="1886229"/>
            <a:ext cx="3113031" cy="3933643"/>
          </a:xfrm>
          <a:prstGeom prst="rect">
            <a:avLst/>
          </a:prstGeom>
          <a:ln>
            <a:solidFill>
              <a:schemeClr val="bg1">
                <a:lumMod val="50000"/>
              </a:schemeClr>
            </a:solidFill>
          </a:ln>
        </p:spPr>
      </p:pic>
      <p:pic>
        <p:nvPicPr>
          <p:cNvPr id="9" name="Picture 12" descr="http://www.iclipart.com/dodl.php?linklokauth=LzU2OC9tZWRpdW0vYmF0Y2hfMDIvMDIwMzE0XzIwMTQwMjI2XzIwMTQwMjI2X2ltZ183MTk2X2Jld2Vya3RfYmx1ZS5qcGcsMTQxODI0NjQ1Niw5Ni41My41LjgyLDAsMCxMTF8wLCxmNGVhMDNhZjFjZjcxMzZiNmUzZjk4MTg1ZjcwMjczZg%3D%3D/020314_20140226_20140226_img_7196_bewerkt_blue.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4012304" y="3909832"/>
            <a:ext cx="1509886" cy="2141683"/>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 val="259794025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30827"/>
            <a:ext cx="6371716" cy="597624"/>
          </a:xfrm>
          <a:prstGeom prst="rect">
            <a:avLst/>
          </a:prstGeom>
          <a:solidFill>
            <a:srgbClr val="31587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1846411" y="320675"/>
            <a:ext cx="7297590" cy="1096963"/>
          </a:xfrm>
        </p:spPr>
        <p:txBody>
          <a:bodyPr>
            <a:noAutofit/>
          </a:bodyPr>
          <a:lstStyle/>
          <a:p>
            <a:pPr>
              <a:lnSpc>
                <a:spcPct val="120000"/>
              </a:lnSpc>
            </a:pPr>
            <a:r>
              <a:rPr lang="en-CA" i="1" dirty="0" smtClean="0">
                <a:solidFill>
                  <a:schemeClr val="bg1"/>
                </a:solidFill>
              </a:rPr>
              <a:t>Getting to Know You</a:t>
            </a:r>
            <a:r>
              <a:rPr lang="en-CA" i="1" dirty="0" smtClean="0"/>
              <a:t> </a:t>
            </a:r>
            <a:r>
              <a:rPr lang="en-CA" dirty="0" smtClean="0"/>
              <a:t/>
            </a:r>
            <a:br>
              <a:rPr lang="en-CA" dirty="0" smtClean="0"/>
            </a:br>
            <a:r>
              <a:rPr lang="en-CA" b="1" dirty="0" smtClean="0">
                <a:solidFill>
                  <a:srgbClr val="19315B"/>
                </a:solidFill>
              </a:rPr>
              <a:t>Awards and Recognition</a:t>
            </a:r>
            <a:endParaRPr lang="en-CA" b="1" dirty="0">
              <a:solidFill>
                <a:srgbClr val="19315B"/>
              </a:solidFill>
            </a:endParaRPr>
          </a:p>
        </p:txBody>
      </p:sp>
      <p:pic>
        <p:nvPicPr>
          <p:cNvPr id="6" name="Picture 5"/>
          <p:cNvPicPr>
            <a:picLocks noChangeAspect="1"/>
          </p:cNvPicPr>
          <p:nvPr/>
        </p:nvPicPr>
        <p:blipFill>
          <a:blip r:embed="rId2" cstate="print"/>
          <a:srcRect l="7735" r="14365"/>
          <a:stretch>
            <a:fillRect/>
          </a:stretch>
        </p:blipFill>
        <p:spPr>
          <a:xfrm>
            <a:off x="469607" y="301895"/>
            <a:ext cx="1270074" cy="1080126"/>
          </a:xfrm>
          <a:prstGeom prst="rect">
            <a:avLst/>
          </a:prstGeom>
          <a:ln w="22225" cap="flat" cmpd="sng" algn="ctr">
            <a:solidFill>
              <a:srgbClr val="315871"/>
            </a:solidFill>
            <a:prstDash val="solid"/>
            <a:round/>
            <a:headEnd type="none" w="med" len="med"/>
            <a:tailEnd type="none" w="med" len="med"/>
          </a:ln>
        </p:spPr>
      </p:pic>
      <p:sp>
        <p:nvSpPr>
          <p:cNvPr id="8" name="TextBox 7"/>
          <p:cNvSpPr txBox="1"/>
          <p:nvPr/>
        </p:nvSpPr>
        <p:spPr>
          <a:xfrm>
            <a:off x="897147" y="2144892"/>
            <a:ext cx="4193822" cy="3477875"/>
          </a:xfrm>
          <a:prstGeom prst="rect">
            <a:avLst/>
          </a:prstGeom>
          <a:noFill/>
        </p:spPr>
        <p:txBody>
          <a:bodyPr wrap="square" rtlCol="0">
            <a:spAutoFit/>
          </a:bodyPr>
          <a:lstStyle/>
          <a:p>
            <a:pPr marL="457200" indent="-457200">
              <a:spcBef>
                <a:spcPts val="2000"/>
              </a:spcBef>
              <a:buFont typeface="Wingdings" pitchFamily="2" charset="2"/>
              <a:buChar char="§"/>
            </a:pPr>
            <a:r>
              <a:rPr lang="en-US" sz="2600" dirty="0" smtClean="0"/>
              <a:t>Books </a:t>
            </a:r>
            <a:r>
              <a:rPr lang="en-US" sz="2000" i="1" dirty="0" smtClean="0"/>
              <a:t>(you already know their favorite author!)</a:t>
            </a:r>
            <a:r>
              <a:rPr lang="en-US" sz="2600" dirty="0" smtClean="0"/>
              <a:t> </a:t>
            </a:r>
          </a:p>
          <a:p>
            <a:pPr marL="457200" indent="-457200">
              <a:spcBef>
                <a:spcPts val="2000"/>
              </a:spcBef>
              <a:buFont typeface="Wingdings" pitchFamily="2" charset="2"/>
              <a:buChar char="§"/>
            </a:pPr>
            <a:r>
              <a:rPr lang="en-US" sz="2600" dirty="0" smtClean="0"/>
              <a:t>Movies </a:t>
            </a:r>
            <a:r>
              <a:rPr lang="en-US" sz="2000" i="1" dirty="0" smtClean="0"/>
              <a:t>(you know their favorite actor)</a:t>
            </a:r>
          </a:p>
          <a:p>
            <a:pPr marL="457200" indent="-457200">
              <a:spcBef>
                <a:spcPts val="2000"/>
              </a:spcBef>
              <a:buFont typeface="Wingdings" pitchFamily="2" charset="2"/>
              <a:buChar char="§"/>
            </a:pPr>
            <a:r>
              <a:rPr lang="en-US" sz="2600" dirty="0" smtClean="0"/>
              <a:t>Music CD’s </a:t>
            </a:r>
            <a:r>
              <a:rPr lang="en-US" sz="2000" i="1" dirty="0" smtClean="0"/>
              <a:t>(you know their favorite genre’ and performers)</a:t>
            </a:r>
          </a:p>
          <a:p>
            <a:pPr marL="457200" indent="-457200">
              <a:spcBef>
                <a:spcPts val="2000"/>
              </a:spcBef>
              <a:buFont typeface="Wingdings" pitchFamily="2" charset="2"/>
              <a:buChar char="§"/>
            </a:pPr>
            <a:r>
              <a:rPr lang="en-US" sz="2600" dirty="0" smtClean="0"/>
              <a:t>Restaurant gift card</a:t>
            </a:r>
          </a:p>
        </p:txBody>
      </p:sp>
      <p:pic>
        <p:nvPicPr>
          <p:cNvPr id="11" name="Picture 10"/>
          <p:cNvPicPr>
            <a:picLocks noChangeAspect="1"/>
          </p:cNvPicPr>
          <p:nvPr/>
        </p:nvPicPr>
        <p:blipFill>
          <a:blip r:embed="rId3" cstate="print"/>
          <a:stretch>
            <a:fillRect/>
          </a:stretch>
        </p:blipFill>
        <p:spPr>
          <a:xfrm>
            <a:off x="5449078" y="1886229"/>
            <a:ext cx="3113031" cy="3933643"/>
          </a:xfrm>
          <a:prstGeom prst="rect">
            <a:avLst/>
          </a:prstGeom>
          <a:ln>
            <a:solidFill>
              <a:schemeClr val="bg1">
                <a:lumMod val="50000"/>
              </a:schemeClr>
            </a:solidFill>
          </a:ln>
        </p:spPr>
      </p:pic>
    </p:spTree>
    <p:extLst>
      <p:ext uri="{BB962C8B-B14F-4D97-AF65-F5344CB8AC3E}">
        <p14:creationId xmlns:mc="http://schemas.openxmlformats.org/markup-compatibility/2006" xmlns:mv="urn:schemas-microsoft-com:mac:vml" xmlns:p14="http://schemas.microsoft.com/office/powerpoint/2010/main" xmlns="" val="259794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30827"/>
            <a:ext cx="6371716" cy="597624"/>
          </a:xfrm>
          <a:prstGeom prst="rect">
            <a:avLst/>
          </a:prstGeom>
          <a:solidFill>
            <a:srgbClr val="31587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1846411" y="320675"/>
            <a:ext cx="7297590" cy="1096963"/>
          </a:xfrm>
        </p:spPr>
        <p:txBody>
          <a:bodyPr>
            <a:noAutofit/>
          </a:bodyPr>
          <a:lstStyle/>
          <a:p>
            <a:pPr>
              <a:lnSpc>
                <a:spcPct val="120000"/>
              </a:lnSpc>
            </a:pPr>
            <a:r>
              <a:rPr lang="en-CA" i="1" dirty="0" smtClean="0">
                <a:solidFill>
                  <a:schemeClr val="bg1"/>
                </a:solidFill>
              </a:rPr>
              <a:t>Getting to Know You</a:t>
            </a:r>
            <a:r>
              <a:rPr lang="en-CA" i="1" dirty="0" smtClean="0"/>
              <a:t> </a:t>
            </a:r>
            <a:r>
              <a:rPr lang="en-CA" dirty="0" smtClean="0"/>
              <a:t/>
            </a:r>
            <a:br>
              <a:rPr lang="en-CA" dirty="0" smtClean="0"/>
            </a:br>
            <a:r>
              <a:rPr lang="en-CA" b="1" dirty="0" smtClean="0">
                <a:solidFill>
                  <a:srgbClr val="19315B"/>
                </a:solidFill>
              </a:rPr>
              <a:t>Awards and Recognition</a:t>
            </a:r>
            <a:endParaRPr lang="en-CA" b="1" dirty="0">
              <a:solidFill>
                <a:srgbClr val="19315B"/>
              </a:solidFill>
            </a:endParaRPr>
          </a:p>
        </p:txBody>
      </p:sp>
      <p:pic>
        <p:nvPicPr>
          <p:cNvPr id="6" name="Picture 5"/>
          <p:cNvPicPr>
            <a:picLocks noChangeAspect="1"/>
          </p:cNvPicPr>
          <p:nvPr/>
        </p:nvPicPr>
        <p:blipFill>
          <a:blip r:embed="rId2" cstate="print"/>
          <a:srcRect l="7735" r="14365"/>
          <a:stretch>
            <a:fillRect/>
          </a:stretch>
        </p:blipFill>
        <p:spPr>
          <a:xfrm>
            <a:off x="469607" y="301895"/>
            <a:ext cx="1270074" cy="1080126"/>
          </a:xfrm>
          <a:prstGeom prst="rect">
            <a:avLst/>
          </a:prstGeom>
          <a:ln w="22225" cap="flat" cmpd="sng" algn="ctr">
            <a:solidFill>
              <a:srgbClr val="315871"/>
            </a:solidFill>
            <a:prstDash val="solid"/>
            <a:round/>
            <a:headEnd type="none" w="med" len="med"/>
            <a:tailEnd type="none" w="med" len="med"/>
          </a:ln>
        </p:spPr>
      </p:pic>
      <p:sp>
        <p:nvSpPr>
          <p:cNvPr id="8" name="TextBox 7"/>
          <p:cNvSpPr txBox="1"/>
          <p:nvPr/>
        </p:nvSpPr>
        <p:spPr>
          <a:xfrm>
            <a:off x="897147" y="2144892"/>
            <a:ext cx="4193822" cy="3118803"/>
          </a:xfrm>
          <a:prstGeom prst="rect">
            <a:avLst/>
          </a:prstGeom>
          <a:noFill/>
        </p:spPr>
        <p:txBody>
          <a:bodyPr wrap="square" rtlCol="0">
            <a:spAutoFit/>
          </a:bodyPr>
          <a:lstStyle/>
          <a:p>
            <a:pPr marL="457200" indent="-457200">
              <a:spcBef>
                <a:spcPts val="2000"/>
              </a:spcBef>
              <a:buFont typeface="Wingdings" pitchFamily="2" charset="2"/>
              <a:buChar char="§"/>
            </a:pPr>
            <a:r>
              <a:rPr lang="en-US" sz="2600" dirty="0" smtClean="0"/>
              <a:t>Candy</a:t>
            </a:r>
          </a:p>
          <a:p>
            <a:pPr marL="457200" indent="-457200">
              <a:spcBef>
                <a:spcPts val="2000"/>
              </a:spcBef>
              <a:buFont typeface="Wingdings" pitchFamily="2" charset="2"/>
              <a:buChar char="§"/>
            </a:pPr>
            <a:r>
              <a:rPr lang="en-US" sz="2600" dirty="0" smtClean="0"/>
              <a:t>Hobbies</a:t>
            </a:r>
          </a:p>
          <a:p>
            <a:pPr marL="457200" indent="-457200">
              <a:spcBef>
                <a:spcPts val="2000"/>
              </a:spcBef>
              <a:buFont typeface="Wingdings" pitchFamily="2" charset="2"/>
              <a:buChar char="§"/>
            </a:pPr>
            <a:r>
              <a:rPr lang="en-US" sz="2600" dirty="0" smtClean="0"/>
              <a:t>Sports team</a:t>
            </a:r>
          </a:p>
          <a:p>
            <a:pPr marL="457200" indent="-457200">
              <a:spcBef>
                <a:spcPts val="2000"/>
              </a:spcBef>
              <a:buFont typeface="Wingdings" pitchFamily="2" charset="2"/>
              <a:buChar char="§"/>
            </a:pPr>
            <a:r>
              <a:rPr lang="en-US" sz="2600" dirty="0" smtClean="0"/>
              <a:t>Pets</a:t>
            </a:r>
          </a:p>
          <a:p>
            <a:pPr marL="457200" indent="-457200">
              <a:spcBef>
                <a:spcPts val="2000"/>
              </a:spcBef>
              <a:buFont typeface="Wingdings" pitchFamily="2" charset="2"/>
              <a:buChar char="§"/>
            </a:pPr>
            <a:r>
              <a:rPr lang="en-US" sz="2600" dirty="0" smtClean="0"/>
              <a:t>….more! </a:t>
            </a:r>
          </a:p>
        </p:txBody>
      </p:sp>
      <p:pic>
        <p:nvPicPr>
          <p:cNvPr id="11" name="Picture 10"/>
          <p:cNvPicPr>
            <a:picLocks noChangeAspect="1"/>
          </p:cNvPicPr>
          <p:nvPr/>
        </p:nvPicPr>
        <p:blipFill>
          <a:blip r:embed="rId3" cstate="print"/>
          <a:stretch>
            <a:fillRect/>
          </a:stretch>
        </p:blipFill>
        <p:spPr>
          <a:xfrm>
            <a:off x="5449078" y="1886229"/>
            <a:ext cx="3113031" cy="3933643"/>
          </a:xfrm>
          <a:prstGeom prst="rect">
            <a:avLst/>
          </a:prstGeom>
          <a:ln>
            <a:solidFill>
              <a:schemeClr val="bg1">
                <a:lumMod val="50000"/>
              </a:schemeClr>
            </a:solidFill>
          </a:ln>
        </p:spPr>
      </p:pic>
    </p:spTree>
    <p:extLst>
      <p:ext uri="{BB962C8B-B14F-4D97-AF65-F5344CB8AC3E}">
        <p14:creationId xmlns:mc="http://schemas.openxmlformats.org/markup-compatibility/2006" xmlns:mv="urn:schemas-microsoft-com:mac:vml" xmlns:p14="http://schemas.microsoft.com/office/powerpoint/2010/main" xmlns="" val="259794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30827"/>
            <a:ext cx="6371716" cy="597624"/>
          </a:xfrm>
          <a:prstGeom prst="rect">
            <a:avLst/>
          </a:prstGeom>
          <a:solidFill>
            <a:srgbClr val="31587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1846411" y="320675"/>
            <a:ext cx="7297590" cy="1096963"/>
          </a:xfrm>
        </p:spPr>
        <p:txBody>
          <a:bodyPr>
            <a:noAutofit/>
          </a:bodyPr>
          <a:lstStyle/>
          <a:p>
            <a:pPr>
              <a:lnSpc>
                <a:spcPct val="120000"/>
              </a:lnSpc>
            </a:pPr>
            <a:r>
              <a:rPr lang="en-CA" i="1" dirty="0" smtClean="0">
                <a:solidFill>
                  <a:schemeClr val="bg1"/>
                </a:solidFill>
              </a:rPr>
              <a:t>Getting to Know You</a:t>
            </a:r>
            <a:r>
              <a:rPr lang="en-CA" i="1" dirty="0" smtClean="0"/>
              <a:t> </a:t>
            </a:r>
            <a:r>
              <a:rPr lang="en-CA" dirty="0" smtClean="0"/>
              <a:t/>
            </a:r>
            <a:br>
              <a:rPr lang="en-CA" dirty="0" smtClean="0"/>
            </a:br>
            <a:r>
              <a:rPr lang="en-CA" b="1" dirty="0" smtClean="0">
                <a:solidFill>
                  <a:srgbClr val="19315B"/>
                </a:solidFill>
              </a:rPr>
              <a:t>Awards and Recognition</a:t>
            </a:r>
            <a:endParaRPr lang="en-CA" b="1" dirty="0">
              <a:solidFill>
                <a:srgbClr val="19315B"/>
              </a:solidFill>
            </a:endParaRPr>
          </a:p>
        </p:txBody>
      </p:sp>
      <p:pic>
        <p:nvPicPr>
          <p:cNvPr id="6" name="Picture 5"/>
          <p:cNvPicPr>
            <a:picLocks noChangeAspect="1"/>
          </p:cNvPicPr>
          <p:nvPr/>
        </p:nvPicPr>
        <p:blipFill>
          <a:blip r:embed="rId2" cstate="print"/>
          <a:srcRect l="7735" r="14365"/>
          <a:stretch>
            <a:fillRect/>
          </a:stretch>
        </p:blipFill>
        <p:spPr>
          <a:xfrm>
            <a:off x="469607" y="301895"/>
            <a:ext cx="1270074" cy="1080126"/>
          </a:xfrm>
          <a:prstGeom prst="rect">
            <a:avLst/>
          </a:prstGeom>
          <a:ln w="22225" cap="flat" cmpd="sng" algn="ctr">
            <a:solidFill>
              <a:srgbClr val="315871"/>
            </a:solidFill>
            <a:prstDash val="solid"/>
            <a:round/>
            <a:headEnd type="none" w="med" len="med"/>
            <a:tailEnd type="none" w="med" len="med"/>
          </a:ln>
        </p:spPr>
      </p:pic>
      <p:sp>
        <p:nvSpPr>
          <p:cNvPr id="8" name="TextBox 7"/>
          <p:cNvSpPr txBox="1"/>
          <p:nvPr/>
        </p:nvSpPr>
        <p:spPr>
          <a:xfrm>
            <a:off x="897147" y="2144892"/>
            <a:ext cx="4193822" cy="4370428"/>
          </a:xfrm>
          <a:prstGeom prst="rect">
            <a:avLst/>
          </a:prstGeom>
          <a:noFill/>
        </p:spPr>
        <p:txBody>
          <a:bodyPr wrap="square" rtlCol="0">
            <a:spAutoFit/>
          </a:bodyPr>
          <a:lstStyle/>
          <a:p>
            <a:pPr marL="457200" indent="-457200">
              <a:spcBef>
                <a:spcPts val="2000"/>
              </a:spcBef>
            </a:pPr>
            <a:r>
              <a:rPr lang="en-US" sz="2600" dirty="0" smtClean="0"/>
              <a:t>You can buy gifts for…</a:t>
            </a:r>
          </a:p>
          <a:p>
            <a:pPr marL="457200" indent="-457200">
              <a:spcBef>
                <a:spcPts val="1000"/>
              </a:spcBef>
              <a:buFont typeface="Wingdings" pitchFamily="2" charset="2"/>
              <a:buChar char="§"/>
            </a:pPr>
            <a:r>
              <a:rPr lang="en-US" sz="2600" dirty="0" smtClean="0"/>
              <a:t>Birthday</a:t>
            </a:r>
          </a:p>
          <a:p>
            <a:pPr marL="457200" indent="-457200">
              <a:spcBef>
                <a:spcPts val="1000"/>
              </a:spcBef>
              <a:buFont typeface="Wingdings" pitchFamily="2" charset="2"/>
              <a:buChar char="§"/>
            </a:pPr>
            <a:r>
              <a:rPr lang="en-US" sz="2600" dirty="0" smtClean="0"/>
              <a:t>Wedding anniversary</a:t>
            </a:r>
          </a:p>
          <a:p>
            <a:pPr marL="457200" indent="-457200">
              <a:spcBef>
                <a:spcPts val="1000"/>
              </a:spcBef>
              <a:buFont typeface="Wingdings" pitchFamily="2" charset="2"/>
              <a:buChar char="§"/>
            </a:pPr>
            <a:r>
              <a:rPr lang="en-US" sz="2600" dirty="0" smtClean="0"/>
              <a:t>Hire date anniversary</a:t>
            </a:r>
          </a:p>
          <a:p>
            <a:pPr marL="457200" indent="-457200">
              <a:spcBef>
                <a:spcPts val="1000"/>
              </a:spcBef>
              <a:buFont typeface="Wingdings" pitchFamily="2" charset="2"/>
              <a:buChar char="§"/>
            </a:pPr>
            <a:r>
              <a:rPr lang="en-US" sz="2600" dirty="0" smtClean="0"/>
              <a:t>National Recognition Day </a:t>
            </a:r>
            <a:r>
              <a:rPr lang="en-US" sz="2000" i="1" dirty="0" smtClean="0"/>
              <a:t>(</a:t>
            </a:r>
            <a:r>
              <a:rPr lang="en-US" sz="2000" i="1" dirty="0" err="1" smtClean="0"/>
              <a:t>ie</a:t>
            </a:r>
            <a:r>
              <a:rPr lang="en-US" sz="2000" i="1" dirty="0" smtClean="0"/>
              <a:t>, National dietary worker’s day)</a:t>
            </a:r>
          </a:p>
          <a:p>
            <a:pPr marL="457200" indent="-457200">
              <a:spcBef>
                <a:spcPts val="1000"/>
              </a:spcBef>
              <a:buFont typeface="Wingdings" pitchFamily="2" charset="2"/>
              <a:buChar char="§"/>
            </a:pPr>
            <a:r>
              <a:rPr lang="en-US" sz="2600" dirty="0" smtClean="0"/>
              <a:t>For positive evaluation</a:t>
            </a:r>
          </a:p>
          <a:p>
            <a:pPr marL="457200" indent="-457200">
              <a:spcBef>
                <a:spcPts val="2000"/>
              </a:spcBef>
              <a:buFont typeface="Wingdings" pitchFamily="2" charset="2"/>
              <a:buChar char="§"/>
            </a:pPr>
            <a:endParaRPr lang="en-US" sz="2600" dirty="0" smtClean="0"/>
          </a:p>
        </p:txBody>
      </p:sp>
      <p:pic>
        <p:nvPicPr>
          <p:cNvPr id="11" name="Picture 10"/>
          <p:cNvPicPr>
            <a:picLocks noChangeAspect="1"/>
          </p:cNvPicPr>
          <p:nvPr/>
        </p:nvPicPr>
        <p:blipFill>
          <a:blip r:embed="rId3" cstate="print"/>
          <a:stretch>
            <a:fillRect/>
          </a:stretch>
        </p:blipFill>
        <p:spPr>
          <a:xfrm>
            <a:off x="5449078" y="1886229"/>
            <a:ext cx="3113031" cy="3933643"/>
          </a:xfrm>
          <a:prstGeom prst="rect">
            <a:avLst/>
          </a:prstGeom>
          <a:ln>
            <a:solidFill>
              <a:schemeClr val="bg1">
                <a:lumMod val="50000"/>
              </a:schemeClr>
            </a:solidFill>
          </a:ln>
        </p:spPr>
      </p:pic>
    </p:spTree>
    <p:extLst>
      <p:ext uri="{BB962C8B-B14F-4D97-AF65-F5344CB8AC3E}">
        <p14:creationId xmlns:mc="http://schemas.openxmlformats.org/markup-compatibility/2006" xmlns:mv="urn:schemas-microsoft-com:mac:vml" xmlns:p14="http://schemas.microsoft.com/office/powerpoint/2010/main" xmlns="" val="259794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30827"/>
            <a:ext cx="6371716" cy="597624"/>
          </a:xfrm>
          <a:prstGeom prst="rect">
            <a:avLst/>
          </a:prstGeom>
          <a:solidFill>
            <a:srgbClr val="31587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1846411" y="320675"/>
            <a:ext cx="7297590" cy="1096963"/>
          </a:xfrm>
        </p:spPr>
        <p:txBody>
          <a:bodyPr>
            <a:noAutofit/>
          </a:bodyPr>
          <a:lstStyle/>
          <a:p>
            <a:pPr>
              <a:lnSpc>
                <a:spcPct val="120000"/>
              </a:lnSpc>
            </a:pPr>
            <a:r>
              <a:rPr lang="en-CA" i="1" dirty="0" smtClean="0">
                <a:solidFill>
                  <a:schemeClr val="bg1"/>
                </a:solidFill>
              </a:rPr>
              <a:t>Getting to Know You</a:t>
            </a:r>
            <a:r>
              <a:rPr lang="en-CA" i="1" dirty="0" smtClean="0"/>
              <a:t> </a:t>
            </a:r>
            <a:r>
              <a:rPr lang="en-CA" dirty="0" smtClean="0"/>
              <a:t/>
            </a:r>
            <a:br>
              <a:rPr lang="en-CA" dirty="0" smtClean="0"/>
            </a:br>
            <a:r>
              <a:rPr lang="en-CA" b="1" dirty="0" smtClean="0">
                <a:solidFill>
                  <a:srgbClr val="19315B"/>
                </a:solidFill>
              </a:rPr>
              <a:t>Awards and Recognition</a:t>
            </a:r>
            <a:endParaRPr lang="en-CA" b="1" dirty="0">
              <a:solidFill>
                <a:srgbClr val="19315B"/>
              </a:solidFill>
            </a:endParaRPr>
          </a:p>
        </p:txBody>
      </p:sp>
      <p:pic>
        <p:nvPicPr>
          <p:cNvPr id="6" name="Picture 5"/>
          <p:cNvPicPr>
            <a:picLocks noChangeAspect="1"/>
          </p:cNvPicPr>
          <p:nvPr/>
        </p:nvPicPr>
        <p:blipFill>
          <a:blip r:embed="rId2" cstate="print"/>
          <a:srcRect l="7735" r="14365"/>
          <a:stretch>
            <a:fillRect/>
          </a:stretch>
        </p:blipFill>
        <p:spPr>
          <a:xfrm>
            <a:off x="469607" y="301895"/>
            <a:ext cx="1270074" cy="1080126"/>
          </a:xfrm>
          <a:prstGeom prst="rect">
            <a:avLst/>
          </a:prstGeom>
          <a:ln w="22225" cap="flat" cmpd="sng" algn="ctr">
            <a:solidFill>
              <a:srgbClr val="315871"/>
            </a:solidFill>
            <a:prstDash val="solid"/>
            <a:round/>
            <a:headEnd type="none" w="med" len="med"/>
            <a:tailEnd type="none" w="med" len="med"/>
          </a:ln>
        </p:spPr>
      </p:pic>
      <p:sp>
        <p:nvSpPr>
          <p:cNvPr id="8" name="TextBox 7"/>
          <p:cNvSpPr txBox="1"/>
          <p:nvPr/>
        </p:nvSpPr>
        <p:spPr>
          <a:xfrm>
            <a:off x="897147" y="2144892"/>
            <a:ext cx="4193822" cy="2877711"/>
          </a:xfrm>
          <a:prstGeom prst="rect">
            <a:avLst/>
          </a:prstGeom>
          <a:noFill/>
        </p:spPr>
        <p:txBody>
          <a:bodyPr wrap="square" rtlCol="0">
            <a:spAutoFit/>
          </a:bodyPr>
          <a:lstStyle/>
          <a:p>
            <a:pPr marL="457200" indent="-457200">
              <a:spcBef>
                <a:spcPts val="2000"/>
              </a:spcBef>
            </a:pPr>
            <a:r>
              <a:rPr lang="en-US" sz="2600" dirty="0" smtClean="0"/>
              <a:t>You can buy gifts for…</a:t>
            </a:r>
          </a:p>
          <a:p>
            <a:pPr marL="457200" indent="-457200">
              <a:spcBef>
                <a:spcPts val="1000"/>
              </a:spcBef>
              <a:buFont typeface="Wingdings" pitchFamily="2" charset="2"/>
              <a:buChar char="§"/>
            </a:pPr>
            <a:r>
              <a:rPr lang="en-US" sz="2600" dirty="0" smtClean="0"/>
              <a:t>Holidays throughout the year</a:t>
            </a:r>
          </a:p>
          <a:p>
            <a:pPr marL="457200" indent="-457200">
              <a:spcBef>
                <a:spcPts val="1000"/>
              </a:spcBef>
              <a:buFont typeface="Wingdings" pitchFamily="2" charset="2"/>
              <a:buChar char="§"/>
            </a:pPr>
            <a:r>
              <a:rPr lang="en-US" sz="2600" dirty="0" smtClean="0"/>
              <a:t>Significant event – achievement</a:t>
            </a:r>
          </a:p>
          <a:p>
            <a:pPr marL="457200" indent="-457200">
              <a:spcBef>
                <a:spcPts val="1000"/>
              </a:spcBef>
              <a:buFont typeface="Wingdings" pitchFamily="2" charset="2"/>
              <a:buChar char="§"/>
            </a:pPr>
            <a:r>
              <a:rPr lang="en-US" sz="2600" dirty="0" smtClean="0"/>
              <a:t>Just because! </a:t>
            </a:r>
          </a:p>
        </p:txBody>
      </p:sp>
      <p:pic>
        <p:nvPicPr>
          <p:cNvPr id="11" name="Picture 10"/>
          <p:cNvPicPr>
            <a:picLocks noChangeAspect="1"/>
          </p:cNvPicPr>
          <p:nvPr/>
        </p:nvPicPr>
        <p:blipFill>
          <a:blip r:embed="rId3" cstate="print"/>
          <a:stretch>
            <a:fillRect/>
          </a:stretch>
        </p:blipFill>
        <p:spPr>
          <a:xfrm>
            <a:off x="5449078" y="1886229"/>
            <a:ext cx="3113031" cy="3933643"/>
          </a:xfrm>
          <a:prstGeom prst="rect">
            <a:avLst/>
          </a:prstGeom>
          <a:ln>
            <a:solidFill>
              <a:schemeClr val="bg1">
                <a:lumMod val="50000"/>
              </a:schemeClr>
            </a:solidFill>
          </a:ln>
        </p:spPr>
      </p:pic>
    </p:spTree>
    <p:extLst>
      <p:ext uri="{BB962C8B-B14F-4D97-AF65-F5344CB8AC3E}">
        <p14:creationId xmlns:mc="http://schemas.openxmlformats.org/markup-compatibility/2006" xmlns:mv="urn:schemas-microsoft-com:mac:vml" xmlns:p14="http://schemas.microsoft.com/office/powerpoint/2010/main" xmlns="" val="259794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30827"/>
            <a:ext cx="6371716" cy="597624"/>
          </a:xfrm>
          <a:prstGeom prst="rect">
            <a:avLst/>
          </a:prstGeom>
          <a:solidFill>
            <a:srgbClr val="31587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1846411" y="320675"/>
            <a:ext cx="7297590" cy="1096963"/>
          </a:xfrm>
        </p:spPr>
        <p:txBody>
          <a:bodyPr>
            <a:noAutofit/>
          </a:bodyPr>
          <a:lstStyle/>
          <a:p>
            <a:pPr>
              <a:lnSpc>
                <a:spcPct val="120000"/>
              </a:lnSpc>
            </a:pPr>
            <a:r>
              <a:rPr lang="en-CA" i="1" dirty="0" smtClean="0">
                <a:solidFill>
                  <a:schemeClr val="bg1"/>
                </a:solidFill>
              </a:rPr>
              <a:t>Getting to Know You</a:t>
            </a:r>
            <a:r>
              <a:rPr lang="en-CA" i="1" dirty="0" smtClean="0"/>
              <a:t> </a:t>
            </a:r>
            <a:r>
              <a:rPr lang="en-CA" dirty="0" smtClean="0"/>
              <a:t/>
            </a:r>
            <a:br>
              <a:rPr lang="en-CA" dirty="0" smtClean="0"/>
            </a:br>
            <a:r>
              <a:rPr lang="en-CA" dirty="0" smtClean="0">
                <a:solidFill>
                  <a:srgbClr val="19315B"/>
                </a:solidFill>
              </a:rPr>
              <a:t>Send a</a:t>
            </a:r>
            <a:r>
              <a:rPr lang="en-CA" b="1" dirty="0" smtClean="0">
                <a:solidFill>
                  <a:srgbClr val="19315B"/>
                </a:solidFill>
              </a:rPr>
              <a:t> Message!</a:t>
            </a:r>
            <a:endParaRPr lang="en-CA" b="1" dirty="0">
              <a:solidFill>
                <a:srgbClr val="19315B"/>
              </a:solidFill>
            </a:endParaRPr>
          </a:p>
        </p:txBody>
      </p:sp>
      <p:pic>
        <p:nvPicPr>
          <p:cNvPr id="6" name="Picture 5"/>
          <p:cNvPicPr>
            <a:picLocks noChangeAspect="1"/>
          </p:cNvPicPr>
          <p:nvPr/>
        </p:nvPicPr>
        <p:blipFill>
          <a:blip r:embed="rId2" cstate="print"/>
          <a:srcRect l="7735" r="14365"/>
          <a:stretch>
            <a:fillRect/>
          </a:stretch>
        </p:blipFill>
        <p:spPr>
          <a:xfrm>
            <a:off x="469607" y="301895"/>
            <a:ext cx="1270074" cy="1080126"/>
          </a:xfrm>
          <a:prstGeom prst="rect">
            <a:avLst/>
          </a:prstGeom>
          <a:ln w="22225" cap="flat" cmpd="sng" algn="ctr">
            <a:solidFill>
              <a:srgbClr val="315871"/>
            </a:solidFill>
            <a:prstDash val="solid"/>
            <a:round/>
            <a:headEnd type="none" w="med" len="med"/>
            <a:tailEnd type="none" w="med" len="med"/>
          </a:ln>
        </p:spPr>
      </p:pic>
      <p:pic>
        <p:nvPicPr>
          <p:cNvPr id="11" name="Picture 10"/>
          <p:cNvPicPr>
            <a:picLocks noChangeAspect="1"/>
          </p:cNvPicPr>
          <p:nvPr/>
        </p:nvPicPr>
        <p:blipFill>
          <a:blip r:embed="rId3" cstate="print"/>
          <a:stretch>
            <a:fillRect/>
          </a:stretch>
        </p:blipFill>
        <p:spPr>
          <a:xfrm>
            <a:off x="5449078" y="1886229"/>
            <a:ext cx="3113031" cy="3933643"/>
          </a:xfrm>
          <a:prstGeom prst="rect">
            <a:avLst/>
          </a:prstGeom>
          <a:ln>
            <a:solidFill>
              <a:schemeClr val="bg1">
                <a:lumMod val="50000"/>
              </a:schemeClr>
            </a:solidFill>
          </a:ln>
        </p:spPr>
      </p:pic>
      <p:sp>
        <p:nvSpPr>
          <p:cNvPr id="12" name="TextBox 11"/>
          <p:cNvSpPr txBox="1"/>
          <p:nvPr/>
        </p:nvSpPr>
        <p:spPr>
          <a:xfrm>
            <a:off x="905363" y="2130822"/>
            <a:ext cx="4029698" cy="2893100"/>
          </a:xfrm>
          <a:prstGeom prst="rect">
            <a:avLst/>
          </a:prstGeom>
          <a:noFill/>
        </p:spPr>
        <p:txBody>
          <a:bodyPr wrap="square" rtlCol="0">
            <a:spAutoFit/>
          </a:bodyPr>
          <a:lstStyle/>
          <a:p>
            <a:r>
              <a:rPr lang="en-US" sz="2600" dirty="0" smtClean="0"/>
              <a:t>Using the </a:t>
            </a:r>
            <a:r>
              <a:rPr lang="en-US" sz="2600" i="1" dirty="0" smtClean="0"/>
              <a:t>“Getting to Know You!”</a:t>
            </a:r>
            <a:r>
              <a:rPr lang="en-US" sz="2600" dirty="0" smtClean="0"/>
              <a:t> form well tells the new team member that they are unique, valued and that you care enough to get to </a:t>
            </a:r>
            <a:br>
              <a:rPr lang="en-US" sz="2600" dirty="0" smtClean="0"/>
            </a:br>
            <a:r>
              <a:rPr lang="en-US" sz="2600" dirty="0" smtClean="0"/>
              <a:t>know them</a:t>
            </a:r>
            <a:endParaRPr lang="en-US" sz="2600" dirty="0"/>
          </a:p>
        </p:txBody>
      </p:sp>
      <p:pic>
        <p:nvPicPr>
          <p:cNvPr id="14" name="Picture 13"/>
          <p:cNvPicPr>
            <a:picLocks noChangeAspect="1"/>
          </p:cNvPicPr>
          <p:nvPr/>
        </p:nvPicPr>
        <p:blipFill>
          <a:blip r:embed="rId4" cstate="print"/>
          <a:srcRect t="9607" b="9087"/>
          <a:stretch>
            <a:fillRect/>
          </a:stretch>
        </p:blipFill>
        <p:spPr>
          <a:xfrm>
            <a:off x="3692820" y="4556882"/>
            <a:ext cx="1561927" cy="1269951"/>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259794025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30827"/>
            <a:ext cx="6371716" cy="597624"/>
          </a:xfrm>
          <a:prstGeom prst="rect">
            <a:avLst/>
          </a:prstGeom>
          <a:solidFill>
            <a:srgbClr val="31587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1846411" y="320675"/>
            <a:ext cx="7297590" cy="1096963"/>
          </a:xfrm>
        </p:spPr>
        <p:txBody>
          <a:bodyPr>
            <a:noAutofit/>
          </a:bodyPr>
          <a:lstStyle/>
          <a:p>
            <a:pPr>
              <a:lnSpc>
                <a:spcPct val="120000"/>
              </a:lnSpc>
            </a:pPr>
            <a:r>
              <a:rPr lang="en-CA" i="1" dirty="0" smtClean="0">
                <a:solidFill>
                  <a:schemeClr val="bg1"/>
                </a:solidFill>
              </a:rPr>
              <a:t>Getting to Know You</a:t>
            </a:r>
            <a:r>
              <a:rPr lang="en-CA" i="1" dirty="0" smtClean="0"/>
              <a:t> </a:t>
            </a:r>
            <a:r>
              <a:rPr lang="en-CA" dirty="0" smtClean="0"/>
              <a:t/>
            </a:r>
            <a:br>
              <a:rPr lang="en-CA" dirty="0" smtClean="0"/>
            </a:br>
            <a:r>
              <a:rPr lang="en-CA" dirty="0" smtClean="0">
                <a:solidFill>
                  <a:srgbClr val="19315B"/>
                </a:solidFill>
              </a:rPr>
              <a:t>Send a</a:t>
            </a:r>
            <a:r>
              <a:rPr lang="en-CA" b="1" dirty="0" smtClean="0">
                <a:solidFill>
                  <a:srgbClr val="19315B"/>
                </a:solidFill>
              </a:rPr>
              <a:t> Message!</a:t>
            </a:r>
            <a:endParaRPr lang="en-CA" b="1" dirty="0">
              <a:solidFill>
                <a:srgbClr val="19315B"/>
              </a:solidFill>
            </a:endParaRPr>
          </a:p>
        </p:txBody>
      </p:sp>
      <p:pic>
        <p:nvPicPr>
          <p:cNvPr id="6" name="Picture 5"/>
          <p:cNvPicPr>
            <a:picLocks noChangeAspect="1"/>
          </p:cNvPicPr>
          <p:nvPr/>
        </p:nvPicPr>
        <p:blipFill>
          <a:blip r:embed="rId2" cstate="print"/>
          <a:srcRect l="7735" r="14365"/>
          <a:stretch>
            <a:fillRect/>
          </a:stretch>
        </p:blipFill>
        <p:spPr>
          <a:xfrm>
            <a:off x="469607" y="301895"/>
            <a:ext cx="1270074" cy="1080126"/>
          </a:xfrm>
          <a:prstGeom prst="rect">
            <a:avLst/>
          </a:prstGeom>
          <a:ln w="22225" cap="flat" cmpd="sng" algn="ctr">
            <a:solidFill>
              <a:srgbClr val="315871"/>
            </a:solidFill>
            <a:prstDash val="solid"/>
            <a:round/>
            <a:headEnd type="none" w="med" len="med"/>
            <a:tailEnd type="none" w="med" len="med"/>
          </a:ln>
        </p:spPr>
      </p:pic>
      <p:pic>
        <p:nvPicPr>
          <p:cNvPr id="11" name="Picture 10"/>
          <p:cNvPicPr>
            <a:picLocks noChangeAspect="1"/>
          </p:cNvPicPr>
          <p:nvPr/>
        </p:nvPicPr>
        <p:blipFill>
          <a:blip r:embed="rId3" cstate="print"/>
          <a:stretch>
            <a:fillRect/>
          </a:stretch>
        </p:blipFill>
        <p:spPr>
          <a:xfrm>
            <a:off x="5449078" y="1886229"/>
            <a:ext cx="3113031" cy="3933643"/>
          </a:xfrm>
          <a:prstGeom prst="rect">
            <a:avLst/>
          </a:prstGeom>
          <a:ln>
            <a:solidFill>
              <a:schemeClr val="bg1">
                <a:lumMod val="50000"/>
              </a:schemeClr>
            </a:solidFill>
          </a:ln>
        </p:spPr>
      </p:pic>
      <p:sp>
        <p:nvSpPr>
          <p:cNvPr id="12" name="TextBox 11"/>
          <p:cNvSpPr txBox="1"/>
          <p:nvPr/>
        </p:nvSpPr>
        <p:spPr>
          <a:xfrm>
            <a:off x="905363" y="2130822"/>
            <a:ext cx="4029698" cy="2492990"/>
          </a:xfrm>
          <a:prstGeom prst="rect">
            <a:avLst/>
          </a:prstGeom>
          <a:noFill/>
        </p:spPr>
        <p:txBody>
          <a:bodyPr wrap="square" rtlCol="0">
            <a:spAutoFit/>
          </a:bodyPr>
          <a:lstStyle/>
          <a:p>
            <a:r>
              <a:rPr lang="en-US" sz="2600" dirty="0" smtClean="0"/>
              <a:t>It also lets the new hire know that forming relationships is important, so they will begin to form relationships with others, as well</a:t>
            </a:r>
            <a:endParaRPr lang="en-US" sz="2600" dirty="0"/>
          </a:p>
        </p:txBody>
      </p:sp>
    </p:spTree>
    <p:extLst>
      <p:ext uri="{BB962C8B-B14F-4D97-AF65-F5344CB8AC3E}">
        <p14:creationId xmlns:mc="http://schemas.openxmlformats.org/markup-compatibility/2006" xmlns:mv="urn:schemas-microsoft-com:mac:vml" xmlns:p14="http://schemas.microsoft.com/office/powerpoint/2010/main" xmlns="" val="25979402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STMERGEFILE" val="P:\Client Files\Prospects\Monroe County Hospital\CSLI\PPT\CSLI PPT Merge data - MASTER Sept, 2008.xls"/>
  <p:tag name="LASTSAVETOFOLDER" val="P:\Client Files\Prospects\Monroe County Hospital"/>
  <p:tag name="ARTICULATE_PROJECT_OPEN" val="0"/>
</p:tagLst>
</file>

<file path=ppt/theme/theme1.xml><?xml version="1.0" encoding="utf-8"?>
<a:theme xmlns:a="http://schemas.openxmlformats.org/drawingml/2006/main" name="2_Office Theme">
  <a:themeElements>
    <a:clrScheme name="CSEI - ALL">
      <a:dk1>
        <a:sysClr val="windowText" lastClr="000000"/>
      </a:dk1>
      <a:lt1>
        <a:sysClr val="window" lastClr="FFFFFF"/>
      </a:lt1>
      <a:dk2>
        <a:srgbClr val="093871"/>
      </a:dk2>
      <a:lt2>
        <a:srgbClr val="D0C8C2"/>
      </a:lt2>
      <a:accent1>
        <a:srgbClr val="8A7769"/>
      </a:accent1>
      <a:accent2>
        <a:srgbClr val="093871"/>
      </a:accent2>
      <a:accent3>
        <a:srgbClr val="051E3D"/>
      </a:accent3>
      <a:accent4>
        <a:srgbClr val="372F29"/>
      </a:accent4>
      <a:accent5>
        <a:srgbClr val="8A7769"/>
      </a:accent5>
      <a:accent6>
        <a:srgbClr val="093871"/>
      </a:accent6>
      <a:hlink>
        <a:srgbClr val="372F29"/>
      </a:hlink>
      <a:folHlink>
        <a:srgbClr val="051E3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128309</TotalTime>
  <Words>4160</Words>
  <Application>Microsoft Office PowerPoint</Application>
  <PresentationFormat>On-screen Show (4:3)</PresentationFormat>
  <Paragraphs>563</Paragraphs>
  <Slides>144</Slides>
  <Notes>13</Notes>
  <HiddenSlides>0</HiddenSlides>
  <MMClips>0</MMClips>
  <ScaleCrop>false</ScaleCrop>
  <HeadingPairs>
    <vt:vector size="4" baseType="variant">
      <vt:variant>
        <vt:lpstr>Theme</vt:lpstr>
      </vt:variant>
      <vt:variant>
        <vt:i4>1</vt:i4>
      </vt:variant>
      <vt:variant>
        <vt:lpstr>Slide Titles</vt:lpstr>
      </vt:variant>
      <vt:variant>
        <vt:i4>144</vt:i4>
      </vt:variant>
    </vt:vector>
  </HeadingPairs>
  <TitlesOfParts>
    <vt:vector size="145" baseType="lpstr">
      <vt:lpstr>2_Office Theme</vt:lpstr>
      <vt:lpstr>On-boarding Academy</vt:lpstr>
      <vt:lpstr>About Greg Efta:</vt:lpstr>
      <vt:lpstr>Slide 3</vt:lpstr>
      <vt:lpstr>Slide 4</vt:lpstr>
      <vt:lpstr>Slide 5</vt:lpstr>
      <vt:lpstr>What is On-Boarding?</vt:lpstr>
      <vt:lpstr>“Love what you do and you’ll never work another day  in your life.”                          – Confucius</vt:lpstr>
      <vt:lpstr>The Challenge</vt:lpstr>
      <vt:lpstr>Overview </vt:lpstr>
      <vt:lpstr>Overview </vt:lpstr>
      <vt:lpstr>Part 1:</vt:lpstr>
      <vt:lpstr>Turnover – What does it cost?</vt:lpstr>
      <vt:lpstr>Slide 13</vt:lpstr>
      <vt:lpstr>Slide 14</vt:lpstr>
      <vt:lpstr>Typical First Year LTC Turnover Rate</vt:lpstr>
      <vt:lpstr>Tracking First Year Turnover  Can Be Eye Opening</vt:lpstr>
      <vt:lpstr>The First Year Turnover Hidden Challenge</vt:lpstr>
      <vt:lpstr>Calculate First Year Short-Term Turnover</vt:lpstr>
      <vt:lpstr>Slide 19</vt:lpstr>
      <vt:lpstr>The Philosophy Behind Behavioral Interviewing: </vt:lpstr>
      <vt:lpstr>Part 2: </vt:lpstr>
      <vt:lpstr>Slide 22</vt:lpstr>
      <vt:lpstr>Behavioral Interviewing</vt:lpstr>
      <vt:lpstr>Slide 24</vt:lpstr>
      <vt:lpstr>Behavioral Interviewing is: </vt:lpstr>
      <vt:lpstr>Behavioral Interviewing Asks:</vt:lpstr>
      <vt:lpstr>It Predicts the Future by Requiring:</vt:lpstr>
      <vt:lpstr>Slide 28</vt:lpstr>
      <vt:lpstr>Peer Interviewing</vt:lpstr>
      <vt:lpstr>Slide 30</vt:lpstr>
      <vt:lpstr>A More Typical Response</vt:lpstr>
      <vt:lpstr>The Point</vt:lpstr>
      <vt:lpstr>Peer Interviewing is:</vt:lpstr>
      <vt:lpstr>Four Key Benefits:</vt:lpstr>
      <vt:lpstr>Choose Positive Peer Interviewers:</vt:lpstr>
      <vt:lpstr>Choose Positive Peer Interviewers (Continued)</vt:lpstr>
      <vt:lpstr>Who Conducts Peer Interviews:</vt:lpstr>
      <vt:lpstr>What Peer Interviewers Ask:</vt:lpstr>
      <vt:lpstr>What Peer Interviewers Should  Look For?</vt:lpstr>
      <vt:lpstr>The “Peer Tour”</vt:lpstr>
      <vt:lpstr>Slide 41</vt:lpstr>
      <vt:lpstr>Slide 42</vt:lpstr>
      <vt:lpstr>Slide 43</vt:lpstr>
      <vt:lpstr>Slide 44</vt:lpstr>
      <vt:lpstr>Slide 45</vt:lpstr>
      <vt:lpstr>Slide 46</vt:lpstr>
      <vt:lpstr>Slide 47</vt:lpstr>
      <vt:lpstr>Proceed with Caution….</vt:lpstr>
      <vt:lpstr>Proceed with Caution…</vt:lpstr>
      <vt:lpstr>What You Can and Cannot Ask</vt:lpstr>
      <vt:lpstr>What You Can and Cannot Ask</vt:lpstr>
      <vt:lpstr>What You Can and Cannot Ask</vt:lpstr>
      <vt:lpstr>What You Can and Cannot Ask</vt:lpstr>
      <vt:lpstr>Peer Interview Go/No Go</vt:lpstr>
      <vt:lpstr>Slide 55</vt:lpstr>
      <vt:lpstr>Part 3: </vt:lpstr>
      <vt:lpstr>Slide 57</vt:lpstr>
      <vt:lpstr>The Nightmare Scenario</vt:lpstr>
      <vt:lpstr>Four Important Advanced Preparation Steps</vt:lpstr>
      <vt:lpstr>Start with a Sincere Welcome Letter</vt:lpstr>
      <vt:lpstr>Include a Pleasant Surprise:</vt:lpstr>
      <vt:lpstr>Next – the Surprise Welcome Phone Call</vt:lpstr>
      <vt:lpstr>Get the Ball Rolling Internally</vt:lpstr>
      <vt:lpstr>Orientation Day Checklist</vt:lpstr>
      <vt:lpstr>Orientation Countdown</vt:lpstr>
      <vt:lpstr>A Final Thought</vt:lpstr>
      <vt:lpstr>Slide 67</vt:lpstr>
      <vt:lpstr>Part 4: </vt:lpstr>
      <vt:lpstr>Slide 69</vt:lpstr>
      <vt:lpstr>Question</vt:lpstr>
      <vt:lpstr>Orientation-Excellence</vt:lpstr>
      <vt:lpstr>Orientation-Excellence (continued)</vt:lpstr>
      <vt:lpstr>Orientation-Excellence (continued)</vt:lpstr>
      <vt:lpstr>Where are your people learning these Service Communication Skills?</vt:lpstr>
      <vt:lpstr>Engagement begins with a “first date”!</vt:lpstr>
      <vt:lpstr>Slide 76</vt:lpstr>
      <vt:lpstr>Getting to Know  Your New Team Member</vt:lpstr>
      <vt:lpstr>Getting to Know  Their Likes</vt:lpstr>
      <vt:lpstr>Getting to Know  Their Interests</vt:lpstr>
      <vt:lpstr>Getting to Know  Them Well</vt:lpstr>
      <vt:lpstr>Slide 81</vt:lpstr>
      <vt:lpstr>Slide 82</vt:lpstr>
      <vt:lpstr>Getting to Know You  Icebreaker Exercise</vt:lpstr>
      <vt:lpstr>Getting to Know You  Icebreaker Exercise</vt:lpstr>
      <vt:lpstr>Getting to Know You  Icebreaker Exercise</vt:lpstr>
      <vt:lpstr>Getting to Know You  The Supervisor</vt:lpstr>
      <vt:lpstr>Getting to Know You  The Supervisor</vt:lpstr>
      <vt:lpstr>Getting to Know You  The Supervisor</vt:lpstr>
      <vt:lpstr>Getting to Know You  The Supervisor</vt:lpstr>
      <vt:lpstr>Getting to Know You  The Mentor</vt:lpstr>
      <vt:lpstr>Getting to Know You  The Mentor</vt:lpstr>
      <vt:lpstr>Getting to Know You  The Mentor</vt:lpstr>
      <vt:lpstr>Getting to Know You  Awards and Recognition</vt:lpstr>
      <vt:lpstr>Getting to Know You  Awards and Recognition</vt:lpstr>
      <vt:lpstr>Getting to Know You  Awards and Recognition</vt:lpstr>
      <vt:lpstr>Getting to Know You  Awards and Recognition</vt:lpstr>
      <vt:lpstr>Getting to Know You  Awards and Recognition</vt:lpstr>
      <vt:lpstr>Getting to Know You  Send a Message!</vt:lpstr>
      <vt:lpstr>Getting to Know You  Send a Message!</vt:lpstr>
      <vt:lpstr>Slide 100</vt:lpstr>
      <vt:lpstr>Part 5: </vt:lpstr>
      <vt:lpstr>Mentor Defined</vt:lpstr>
      <vt:lpstr>The Point…</vt:lpstr>
      <vt:lpstr>Slide 104</vt:lpstr>
      <vt:lpstr>Slide 105</vt:lpstr>
      <vt:lpstr>Choosing a Mentor/Buddy</vt:lpstr>
      <vt:lpstr>Hand Picked isn’t always best….</vt:lpstr>
      <vt:lpstr>Training a Mentor/Buddy</vt:lpstr>
      <vt:lpstr>Buddy/Mentor “Must-Haves”</vt:lpstr>
      <vt:lpstr>How to Reward a Mentor/Buddy (Sample Only)</vt:lpstr>
      <vt:lpstr>Clarify the Role of Your Mentor/Buddy</vt:lpstr>
      <vt:lpstr>Clarify the Role of Your Mentor/Buddy</vt:lpstr>
      <vt:lpstr>Slide 113</vt:lpstr>
      <vt:lpstr>Slide 114</vt:lpstr>
      <vt:lpstr>Part 6: </vt:lpstr>
      <vt:lpstr>Slide 116</vt:lpstr>
      <vt:lpstr>Slide 117</vt:lpstr>
      <vt:lpstr>Slide 118</vt:lpstr>
      <vt:lpstr>Recap – 7 Ways You’ve Already Said You Value New Team Members</vt:lpstr>
      <vt:lpstr>Five More Cool Ways to Invest in Retaining New Team Members</vt:lpstr>
      <vt:lpstr>Slide 121</vt:lpstr>
      <vt:lpstr>Call Offs… </vt:lpstr>
      <vt:lpstr>Is Perfect Attendance a Myth?</vt:lpstr>
      <vt:lpstr>The Clinical Price of Call Offs</vt:lpstr>
      <vt:lpstr>High Call Offs = Low Satisfaction</vt:lpstr>
      <vt:lpstr>A Prescription for (Almost)  Perfect Attendance</vt:lpstr>
      <vt:lpstr>Slide 127</vt:lpstr>
      <vt:lpstr>Prescription… (Continued)</vt:lpstr>
      <vt:lpstr>Slide 129</vt:lpstr>
      <vt:lpstr>Slide 130</vt:lpstr>
      <vt:lpstr>Slide 131</vt:lpstr>
      <vt:lpstr>Part 7:</vt:lpstr>
      <vt:lpstr>We have a better idea</vt:lpstr>
      <vt:lpstr>“That which is painful instructs.”      – Benjamin Franklin </vt:lpstr>
      <vt:lpstr>Check In Before Your New Team Members Check Out!</vt:lpstr>
      <vt:lpstr>A “Check In” Is:</vt:lpstr>
      <vt:lpstr>Six “Not-an-Option Must-Dos”</vt:lpstr>
      <vt:lpstr>Feedback</vt:lpstr>
      <vt:lpstr>Slide 139</vt:lpstr>
      <vt:lpstr>Check In Benefits</vt:lpstr>
      <vt:lpstr>Six Key Questions you need to ask:</vt:lpstr>
      <vt:lpstr>Slide 142</vt:lpstr>
      <vt:lpstr>Slide 143</vt:lpstr>
      <vt:lpstr>The End</vt:lpstr>
    </vt:vector>
  </TitlesOfParts>
  <Company>Storability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SSP Enablement</dc:title>
  <dc:subject>SSP Enablement</dc:subject>
  <dc:creator>Pat Goodberry-Dyck</dc:creator>
  <cp:lastModifiedBy>Greg</cp:lastModifiedBy>
  <cp:revision>3367</cp:revision>
  <cp:lastPrinted>2014-12-15T19:03:44Z</cp:lastPrinted>
  <dcterms:created xsi:type="dcterms:W3CDTF">2014-12-16T15:14:08Z</dcterms:created>
  <dcterms:modified xsi:type="dcterms:W3CDTF">2015-03-04T12:24:43Z</dcterms:modified>
</cp:coreProperties>
</file>